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03" r:id="rId1"/>
  </p:sldMasterIdLst>
  <p:notesMasterIdLst>
    <p:notesMasterId r:id="rId82"/>
  </p:notesMasterIdLst>
  <p:handoutMasterIdLst>
    <p:handoutMasterId r:id="rId83"/>
  </p:handoutMasterIdLst>
  <p:sldIdLst>
    <p:sldId id="1195" r:id="rId2"/>
    <p:sldId id="1390" r:id="rId3"/>
    <p:sldId id="1157" r:id="rId4"/>
    <p:sldId id="1158" r:id="rId5"/>
    <p:sldId id="1400" r:id="rId6"/>
    <p:sldId id="1159" r:id="rId7"/>
    <p:sldId id="1162" r:id="rId8"/>
    <p:sldId id="1326" r:id="rId9"/>
    <p:sldId id="1165" r:id="rId10"/>
    <p:sldId id="1160" r:id="rId11"/>
    <p:sldId id="1163" r:id="rId12"/>
    <p:sldId id="1327" r:id="rId13"/>
    <p:sldId id="1164" r:id="rId14"/>
    <p:sldId id="1202" r:id="rId15"/>
    <p:sldId id="1337" r:id="rId16"/>
    <p:sldId id="1338" r:id="rId17"/>
    <p:sldId id="1339" r:id="rId18"/>
    <p:sldId id="1317" r:id="rId19"/>
    <p:sldId id="1156" r:id="rId20"/>
    <p:sldId id="1353" r:id="rId21"/>
    <p:sldId id="1185" r:id="rId22"/>
    <p:sldId id="1300" r:id="rId23"/>
    <p:sldId id="1183" r:id="rId24"/>
    <p:sldId id="1354" r:id="rId25"/>
    <p:sldId id="1355" r:id="rId26"/>
    <p:sldId id="1190" r:id="rId27"/>
    <p:sldId id="1187" r:id="rId28"/>
    <p:sldId id="1188" r:id="rId29"/>
    <p:sldId id="1200" r:id="rId30"/>
    <p:sldId id="1329" r:id="rId31"/>
    <p:sldId id="1191" r:id="rId32"/>
    <p:sldId id="1192" r:id="rId33"/>
    <p:sldId id="1193" r:id="rId34"/>
    <p:sldId id="1361" r:id="rId35"/>
    <p:sldId id="1227" r:id="rId36"/>
    <p:sldId id="1228" r:id="rId37"/>
    <p:sldId id="1229" r:id="rId38"/>
    <p:sldId id="1230" r:id="rId39"/>
    <p:sldId id="1379" r:id="rId40"/>
    <p:sldId id="1380" r:id="rId41"/>
    <p:sldId id="1232" r:id="rId42"/>
    <p:sldId id="1233" r:id="rId43"/>
    <p:sldId id="1234" r:id="rId44"/>
    <p:sldId id="1236" r:id="rId45"/>
    <p:sldId id="1237" r:id="rId46"/>
    <p:sldId id="1381" r:id="rId47"/>
    <p:sldId id="1362" r:id="rId48"/>
    <p:sldId id="1260" r:id="rId49"/>
    <p:sldId id="1261" r:id="rId50"/>
    <p:sldId id="1262" r:id="rId51"/>
    <p:sldId id="1263" r:id="rId52"/>
    <p:sldId id="1363" r:id="rId53"/>
    <p:sldId id="1290" r:id="rId54"/>
    <p:sldId id="1291" r:id="rId55"/>
    <p:sldId id="1292" r:id="rId56"/>
    <p:sldId id="1293" r:id="rId57"/>
    <p:sldId id="1294" r:id="rId58"/>
    <p:sldId id="1295" r:id="rId59"/>
    <p:sldId id="1360" r:id="rId60"/>
    <p:sldId id="1166" r:id="rId61"/>
    <p:sldId id="1382" r:id="rId62"/>
    <p:sldId id="1331" r:id="rId63"/>
    <p:sldId id="1383" r:id="rId64"/>
    <p:sldId id="1222" r:id="rId65"/>
    <p:sldId id="1223" r:id="rId66"/>
    <p:sldId id="1224" r:id="rId67"/>
    <p:sldId id="1225" r:id="rId68"/>
    <p:sldId id="1226" r:id="rId69"/>
    <p:sldId id="1384" r:id="rId70"/>
    <p:sldId id="1385" r:id="rId71"/>
    <p:sldId id="1386" r:id="rId72"/>
    <p:sldId id="1395" r:id="rId73"/>
    <p:sldId id="1396" r:id="rId74"/>
    <p:sldId id="1387" r:id="rId75"/>
    <p:sldId id="1388" r:id="rId76"/>
    <p:sldId id="1391" r:id="rId77"/>
    <p:sldId id="1392" r:id="rId78"/>
    <p:sldId id="1393" r:id="rId79"/>
    <p:sldId id="1394" r:id="rId80"/>
    <p:sldId id="1198" r:id="rId8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F9BF32"/>
    <a:srgbClr val="EE4530"/>
    <a:srgbClr val="5EC20C"/>
    <a:srgbClr val="4481FC"/>
    <a:srgbClr val="E7442D"/>
    <a:srgbClr val="B247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3731"/>
    <p:restoredTop sz="93692"/>
  </p:normalViewPr>
  <p:slideViewPr>
    <p:cSldViewPr snapToGrid="0" snapToObjects="1">
      <p:cViewPr>
        <p:scale>
          <a:sx n="99" d="100"/>
          <a:sy n="99" d="100"/>
        </p:scale>
        <p:origin x="-488" y="-1200"/>
      </p:cViewPr>
      <p:guideLst/>
    </p:cSldViewPr>
  </p:slideViewPr>
  <p:notesTextViewPr>
    <p:cViewPr>
      <p:scale>
        <a:sx n="1" d="1"/>
        <a:sy n="1" d="1"/>
      </p:scale>
      <p:origin x="0" y="0"/>
    </p:cViewPr>
  </p:notesTextViewPr>
  <p:sorterViewPr>
    <p:cViewPr>
      <p:scale>
        <a:sx n="142" d="100"/>
        <a:sy n="142" d="100"/>
      </p:scale>
      <p:origin x="0" y="0"/>
    </p:cViewPr>
  </p:sorterViewPr>
  <p:notesViewPr>
    <p:cSldViewPr snapToGrid="0" snapToObjects="1">
      <p:cViewPr varScale="1">
        <p:scale>
          <a:sx n="77" d="100"/>
          <a:sy n="77" d="100"/>
        </p:scale>
        <p:origin x="2336" y="200"/>
      </p:cViewPr>
      <p:guideLst/>
    </p:cSldViewPr>
  </p:notes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notesMaster" Target="notesMasters/notesMaster1.xml"/><Relationship Id="rId83" Type="http://schemas.openxmlformats.org/officeDocument/2006/relationships/handoutMaster" Target="handoutMasters/handoutMaster1.xml"/><Relationship Id="rId84" Type="http://schemas.openxmlformats.org/officeDocument/2006/relationships/presProps" Target="presProps.xml"/><Relationship Id="rId85" Type="http://schemas.openxmlformats.org/officeDocument/2006/relationships/viewProps" Target="viewProps.xml"/><Relationship Id="rId86" Type="http://schemas.openxmlformats.org/officeDocument/2006/relationships/theme" Target="theme/theme1.xml"/><Relationship Id="rId8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DD5172-F871-CA4C-AFC6-0CE4FD9761EB}" type="doc">
      <dgm:prSet loTypeId="urn:microsoft.com/office/officeart/2005/8/layout/process4" loCatId="process" qsTypeId="urn:microsoft.com/office/officeart/2005/8/quickstyle/3D3" qsCatId="3D" csTypeId="urn:microsoft.com/office/officeart/2005/8/colors/accent1_2" csCatId="accent1" phldr="1"/>
      <dgm:spPr/>
      <dgm:t>
        <a:bodyPr/>
        <a:lstStyle/>
        <a:p>
          <a:endParaRPr lang="en-US"/>
        </a:p>
      </dgm:t>
    </dgm:pt>
    <dgm:pt modelId="{307165E4-8FC7-954A-AA66-9DF74383956A}">
      <dgm:prSet phldrT="[Text]" custT="1"/>
      <dgm:spPr/>
      <dgm:t>
        <a:bodyPr/>
        <a:lstStyle/>
        <a:p>
          <a:r>
            <a:rPr lang="en-US" sz="2800">
              <a:solidFill>
                <a:schemeClr val="tx1"/>
              </a:solidFill>
            </a:rPr>
            <a:t>Identify desired results</a:t>
          </a:r>
        </a:p>
      </dgm:t>
    </dgm:pt>
    <dgm:pt modelId="{9140E82C-1F7D-DF4C-9655-DEC2C7260E43}" type="parTrans" cxnId="{E64F9EBB-395D-BF41-A508-7A5E786B2866}">
      <dgm:prSet/>
      <dgm:spPr/>
      <dgm:t>
        <a:bodyPr/>
        <a:lstStyle/>
        <a:p>
          <a:endParaRPr lang="en-US"/>
        </a:p>
      </dgm:t>
    </dgm:pt>
    <dgm:pt modelId="{EA348DB3-1A8D-D84D-9430-B82A8E10BB8B}" type="sibTrans" cxnId="{E64F9EBB-395D-BF41-A508-7A5E786B2866}">
      <dgm:prSet/>
      <dgm:spPr/>
      <dgm:t>
        <a:bodyPr/>
        <a:lstStyle/>
        <a:p>
          <a:endParaRPr lang="en-US"/>
        </a:p>
      </dgm:t>
    </dgm:pt>
    <dgm:pt modelId="{BC4D024E-0AD2-DF4A-95E8-A05E1E468029}">
      <dgm:prSet phldrT="[Text]"/>
      <dgm:spPr/>
      <dgm:t>
        <a:bodyPr/>
        <a:lstStyle/>
        <a:p>
          <a:r>
            <a:rPr lang="en-US"/>
            <a:t>What are the goals?</a:t>
          </a:r>
        </a:p>
      </dgm:t>
    </dgm:pt>
    <dgm:pt modelId="{A8A45F7F-E7F7-2246-AFBB-72FA7A740D9A}" type="parTrans" cxnId="{C8815289-1665-694B-9699-16C74259E93C}">
      <dgm:prSet/>
      <dgm:spPr/>
      <dgm:t>
        <a:bodyPr/>
        <a:lstStyle/>
        <a:p>
          <a:endParaRPr lang="en-US"/>
        </a:p>
      </dgm:t>
    </dgm:pt>
    <dgm:pt modelId="{DCFD0039-083B-2C4D-A896-F3760539ED4C}" type="sibTrans" cxnId="{C8815289-1665-694B-9699-16C74259E93C}">
      <dgm:prSet/>
      <dgm:spPr/>
      <dgm:t>
        <a:bodyPr/>
        <a:lstStyle/>
        <a:p>
          <a:endParaRPr lang="en-US"/>
        </a:p>
      </dgm:t>
    </dgm:pt>
    <dgm:pt modelId="{38B42F2E-62DB-CE46-8362-415A725ABB7C}">
      <dgm:prSet phldrT="[Text]" custT="1"/>
      <dgm:spPr/>
      <dgm:t>
        <a:bodyPr/>
        <a:lstStyle/>
        <a:p>
          <a:r>
            <a:rPr lang="en-US" sz="2800"/>
            <a:t>Determine acceptable evidence</a:t>
          </a:r>
        </a:p>
      </dgm:t>
    </dgm:pt>
    <dgm:pt modelId="{C5A93363-A9EC-6A48-97E9-53469B4CCD40}" type="parTrans" cxnId="{87495E64-48B5-A643-88CE-EC09BA68EA9F}">
      <dgm:prSet/>
      <dgm:spPr/>
      <dgm:t>
        <a:bodyPr/>
        <a:lstStyle/>
        <a:p>
          <a:endParaRPr lang="en-US"/>
        </a:p>
      </dgm:t>
    </dgm:pt>
    <dgm:pt modelId="{4AFE83F2-B6BF-4B4C-8377-8BC11011D156}" type="sibTrans" cxnId="{87495E64-48B5-A643-88CE-EC09BA68EA9F}">
      <dgm:prSet/>
      <dgm:spPr/>
      <dgm:t>
        <a:bodyPr/>
        <a:lstStyle/>
        <a:p>
          <a:endParaRPr lang="en-US"/>
        </a:p>
      </dgm:t>
    </dgm:pt>
    <dgm:pt modelId="{E8598197-8E65-2843-B12F-05DC5507BA7F}">
      <dgm:prSet phldrT="[Text]"/>
      <dgm:spPr/>
      <dgm:t>
        <a:bodyPr/>
        <a:lstStyle/>
        <a:p>
          <a:r>
            <a:rPr lang="en-US"/>
            <a:t>How will you and learners know </a:t>
          </a:r>
          <a:r>
            <a:rPr lang="en-US" smtClean="0"/>
            <a:t>they reached </a:t>
          </a:r>
          <a:r>
            <a:rPr lang="en-US"/>
            <a:t>the goals?</a:t>
          </a:r>
        </a:p>
      </dgm:t>
    </dgm:pt>
    <dgm:pt modelId="{B2F606BA-2567-0D41-96A8-1DDA6FB77AFD}" type="parTrans" cxnId="{1611B75E-5E18-7B4C-82B4-BEB9DA996B9E}">
      <dgm:prSet/>
      <dgm:spPr/>
      <dgm:t>
        <a:bodyPr/>
        <a:lstStyle/>
        <a:p>
          <a:endParaRPr lang="en-US"/>
        </a:p>
      </dgm:t>
    </dgm:pt>
    <dgm:pt modelId="{A545047F-8DA8-4D4F-A717-4223ADFA27AF}" type="sibTrans" cxnId="{1611B75E-5E18-7B4C-82B4-BEB9DA996B9E}">
      <dgm:prSet/>
      <dgm:spPr/>
      <dgm:t>
        <a:bodyPr/>
        <a:lstStyle/>
        <a:p>
          <a:endParaRPr lang="en-US"/>
        </a:p>
      </dgm:t>
    </dgm:pt>
    <dgm:pt modelId="{3B7075F6-FB99-CE41-A640-D14FA74DF5B3}">
      <dgm:prSet phldrT="[Text]" custT="1"/>
      <dgm:spPr/>
      <dgm:t>
        <a:bodyPr/>
        <a:lstStyle/>
        <a:p>
          <a:r>
            <a:rPr lang="en-US" sz="2800">
              <a:solidFill>
                <a:srgbClr val="FFFFFF"/>
              </a:solidFill>
            </a:rPr>
            <a:t>Plan learning experiences and instruction</a:t>
          </a:r>
        </a:p>
      </dgm:t>
    </dgm:pt>
    <dgm:pt modelId="{DB832FF5-B09F-C24B-A354-FB907E4A2727}" type="parTrans" cxnId="{0996C3D1-6D6D-9145-B06C-4E78516FCFCB}">
      <dgm:prSet/>
      <dgm:spPr/>
      <dgm:t>
        <a:bodyPr/>
        <a:lstStyle/>
        <a:p>
          <a:endParaRPr lang="en-US"/>
        </a:p>
      </dgm:t>
    </dgm:pt>
    <dgm:pt modelId="{2B1C4E03-85FF-224B-8727-C20072291309}" type="sibTrans" cxnId="{0996C3D1-6D6D-9145-B06C-4E78516FCFCB}">
      <dgm:prSet/>
      <dgm:spPr/>
      <dgm:t>
        <a:bodyPr/>
        <a:lstStyle/>
        <a:p>
          <a:endParaRPr lang="en-US"/>
        </a:p>
      </dgm:t>
    </dgm:pt>
    <dgm:pt modelId="{57B0E50C-D85D-0943-A36E-842E8176F229}">
      <dgm:prSet phldrT="[Text]"/>
      <dgm:spPr/>
      <dgm:t>
        <a:bodyPr/>
        <a:lstStyle/>
        <a:p>
          <a:r>
            <a:rPr lang="en-US"/>
            <a:t>What does it take to get there?</a:t>
          </a:r>
        </a:p>
      </dgm:t>
    </dgm:pt>
    <dgm:pt modelId="{D7693DE0-7C16-DB4D-AF86-EE8F876BE8DF}" type="parTrans" cxnId="{E2455DD0-2B1B-074A-A864-50A8E7765ADC}">
      <dgm:prSet/>
      <dgm:spPr/>
      <dgm:t>
        <a:bodyPr/>
        <a:lstStyle/>
        <a:p>
          <a:endParaRPr lang="en-US"/>
        </a:p>
      </dgm:t>
    </dgm:pt>
    <dgm:pt modelId="{BB99F868-909D-7F44-9FB2-F4141FD38572}" type="sibTrans" cxnId="{E2455DD0-2B1B-074A-A864-50A8E7765ADC}">
      <dgm:prSet/>
      <dgm:spPr/>
      <dgm:t>
        <a:bodyPr/>
        <a:lstStyle/>
        <a:p>
          <a:endParaRPr lang="en-US"/>
        </a:p>
      </dgm:t>
    </dgm:pt>
    <dgm:pt modelId="{DF44FE76-48EA-5343-8CBE-CBD3631ACA6B}" type="pres">
      <dgm:prSet presAssocID="{BADD5172-F871-CA4C-AFC6-0CE4FD9761EB}" presName="Name0" presStyleCnt="0">
        <dgm:presLayoutVars>
          <dgm:dir/>
          <dgm:animLvl val="lvl"/>
          <dgm:resizeHandles val="exact"/>
        </dgm:presLayoutVars>
      </dgm:prSet>
      <dgm:spPr/>
      <dgm:t>
        <a:bodyPr/>
        <a:lstStyle/>
        <a:p>
          <a:endParaRPr lang="en-US"/>
        </a:p>
      </dgm:t>
    </dgm:pt>
    <dgm:pt modelId="{9A98D6D7-DD4A-B64A-AA1E-0119392E7F14}" type="pres">
      <dgm:prSet presAssocID="{3B7075F6-FB99-CE41-A640-D14FA74DF5B3}" presName="boxAndChildren" presStyleCnt="0"/>
      <dgm:spPr/>
      <dgm:t>
        <a:bodyPr/>
        <a:lstStyle/>
        <a:p>
          <a:endParaRPr lang="en-US"/>
        </a:p>
      </dgm:t>
    </dgm:pt>
    <dgm:pt modelId="{C3C43F3F-3832-E849-978C-2E7497608C96}" type="pres">
      <dgm:prSet presAssocID="{3B7075F6-FB99-CE41-A640-D14FA74DF5B3}" presName="parentTextBox" presStyleLbl="node1" presStyleIdx="0" presStyleCnt="3"/>
      <dgm:spPr/>
      <dgm:t>
        <a:bodyPr/>
        <a:lstStyle/>
        <a:p>
          <a:endParaRPr lang="en-US"/>
        </a:p>
      </dgm:t>
    </dgm:pt>
    <dgm:pt modelId="{85AB39FB-59DF-0245-A4C6-1BA9AFEF9D15}" type="pres">
      <dgm:prSet presAssocID="{3B7075F6-FB99-CE41-A640-D14FA74DF5B3}" presName="entireBox" presStyleLbl="node1" presStyleIdx="0" presStyleCnt="3"/>
      <dgm:spPr/>
      <dgm:t>
        <a:bodyPr/>
        <a:lstStyle/>
        <a:p>
          <a:endParaRPr lang="en-US"/>
        </a:p>
      </dgm:t>
    </dgm:pt>
    <dgm:pt modelId="{80E966AA-87D8-4446-AB15-E8C02AA25B91}" type="pres">
      <dgm:prSet presAssocID="{3B7075F6-FB99-CE41-A640-D14FA74DF5B3}" presName="descendantBox" presStyleCnt="0"/>
      <dgm:spPr/>
      <dgm:t>
        <a:bodyPr/>
        <a:lstStyle/>
        <a:p>
          <a:endParaRPr lang="en-US"/>
        </a:p>
      </dgm:t>
    </dgm:pt>
    <dgm:pt modelId="{B88937AB-B580-F34F-AE1B-4C6D12758D91}" type="pres">
      <dgm:prSet presAssocID="{57B0E50C-D85D-0943-A36E-842E8176F229}" presName="childTextBox" presStyleLbl="fgAccFollowNode1" presStyleIdx="0" presStyleCnt="3">
        <dgm:presLayoutVars>
          <dgm:bulletEnabled val="1"/>
        </dgm:presLayoutVars>
      </dgm:prSet>
      <dgm:spPr/>
      <dgm:t>
        <a:bodyPr/>
        <a:lstStyle/>
        <a:p>
          <a:endParaRPr lang="en-US"/>
        </a:p>
      </dgm:t>
    </dgm:pt>
    <dgm:pt modelId="{0CC56CF3-1D15-FE47-B329-3BC580F01F4A}" type="pres">
      <dgm:prSet presAssocID="{4AFE83F2-B6BF-4B4C-8377-8BC11011D156}" presName="sp" presStyleCnt="0"/>
      <dgm:spPr/>
      <dgm:t>
        <a:bodyPr/>
        <a:lstStyle/>
        <a:p>
          <a:endParaRPr lang="en-US"/>
        </a:p>
      </dgm:t>
    </dgm:pt>
    <dgm:pt modelId="{6B80EB6C-A5E0-9C46-9761-2792BFE436D4}" type="pres">
      <dgm:prSet presAssocID="{38B42F2E-62DB-CE46-8362-415A725ABB7C}" presName="arrowAndChildren" presStyleCnt="0"/>
      <dgm:spPr/>
      <dgm:t>
        <a:bodyPr/>
        <a:lstStyle/>
        <a:p>
          <a:endParaRPr lang="en-US"/>
        </a:p>
      </dgm:t>
    </dgm:pt>
    <dgm:pt modelId="{24B7B846-B538-4E42-B463-019FD45C202F}" type="pres">
      <dgm:prSet presAssocID="{38B42F2E-62DB-CE46-8362-415A725ABB7C}" presName="parentTextArrow" presStyleLbl="node1" presStyleIdx="0" presStyleCnt="3"/>
      <dgm:spPr/>
      <dgm:t>
        <a:bodyPr/>
        <a:lstStyle/>
        <a:p>
          <a:endParaRPr lang="en-US"/>
        </a:p>
      </dgm:t>
    </dgm:pt>
    <dgm:pt modelId="{F1004451-EFDB-684A-95EE-806F502F65A8}" type="pres">
      <dgm:prSet presAssocID="{38B42F2E-62DB-CE46-8362-415A725ABB7C}" presName="arrow" presStyleLbl="node1" presStyleIdx="1" presStyleCnt="3"/>
      <dgm:spPr/>
      <dgm:t>
        <a:bodyPr/>
        <a:lstStyle/>
        <a:p>
          <a:endParaRPr lang="en-US"/>
        </a:p>
      </dgm:t>
    </dgm:pt>
    <dgm:pt modelId="{9B845DC4-0FAD-7645-89AB-D48C559DB4CC}" type="pres">
      <dgm:prSet presAssocID="{38B42F2E-62DB-CE46-8362-415A725ABB7C}" presName="descendantArrow" presStyleCnt="0"/>
      <dgm:spPr/>
      <dgm:t>
        <a:bodyPr/>
        <a:lstStyle/>
        <a:p>
          <a:endParaRPr lang="en-US"/>
        </a:p>
      </dgm:t>
    </dgm:pt>
    <dgm:pt modelId="{96AB6710-2EEC-8241-97F4-99042AEB2473}" type="pres">
      <dgm:prSet presAssocID="{E8598197-8E65-2843-B12F-05DC5507BA7F}" presName="childTextArrow" presStyleLbl="fgAccFollowNode1" presStyleIdx="1" presStyleCnt="3">
        <dgm:presLayoutVars>
          <dgm:bulletEnabled val="1"/>
        </dgm:presLayoutVars>
      </dgm:prSet>
      <dgm:spPr/>
      <dgm:t>
        <a:bodyPr/>
        <a:lstStyle/>
        <a:p>
          <a:endParaRPr lang="en-US"/>
        </a:p>
      </dgm:t>
    </dgm:pt>
    <dgm:pt modelId="{F32D84F1-782D-0140-BD6E-8A7A1608303A}" type="pres">
      <dgm:prSet presAssocID="{EA348DB3-1A8D-D84D-9430-B82A8E10BB8B}" presName="sp" presStyleCnt="0"/>
      <dgm:spPr/>
      <dgm:t>
        <a:bodyPr/>
        <a:lstStyle/>
        <a:p>
          <a:endParaRPr lang="en-US"/>
        </a:p>
      </dgm:t>
    </dgm:pt>
    <dgm:pt modelId="{6952F375-7750-EB4C-B354-4D484C729154}" type="pres">
      <dgm:prSet presAssocID="{307165E4-8FC7-954A-AA66-9DF74383956A}" presName="arrowAndChildren" presStyleCnt="0"/>
      <dgm:spPr/>
      <dgm:t>
        <a:bodyPr/>
        <a:lstStyle/>
        <a:p>
          <a:endParaRPr lang="en-US"/>
        </a:p>
      </dgm:t>
    </dgm:pt>
    <dgm:pt modelId="{A61EAA39-0608-A542-AA85-F912ABCBEB3A}" type="pres">
      <dgm:prSet presAssocID="{307165E4-8FC7-954A-AA66-9DF74383956A}" presName="parentTextArrow" presStyleLbl="node1" presStyleIdx="1" presStyleCnt="3"/>
      <dgm:spPr/>
      <dgm:t>
        <a:bodyPr/>
        <a:lstStyle/>
        <a:p>
          <a:endParaRPr lang="en-US"/>
        </a:p>
      </dgm:t>
    </dgm:pt>
    <dgm:pt modelId="{E23630B8-2093-3D41-BE66-CD78F00D0158}" type="pres">
      <dgm:prSet presAssocID="{307165E4-8FC7-954A-AA66-9DF74383956A}" presName="arrow" presStyleLbl="node1" presStyleIdx="2" presStyleCnt="3" custLinFactNeighborX="-12037" custLinFactNeighborY="-4477"/>
      <dgm:spPr/>
      <dgm:t>
        <a:bodyPr/>
        <a:lstStyle/>
        <a:p>
          <a:endParaRPr lang="en-US"/>
        </a:p>
      </dgm:t>
    </dgm:pt>
    <dgm:pt modelId="{A94ABFEF-26FF-B741-BF7D-73849BD9AB17}" type="pres">
      <dgm:prSet presAssocID="{307165E4-8FC7-954A-AA66-9DF74383956A}" presName="descendantArrow" presStyleCnt="0"/>
      <dgm:spPr/>
      <dgm:t>
        <a:bodyPr/>
        <a:lstStyle/>
        <a:p>
          <a:endParaRPr lang="en-US"/>
        </a:p>
      </dgm:t>
    </dgm:pt>
    <dgm:pt modelId="{D4E6E977-C7A0-9549-873E-E9A742C6ECE5}" type="pres">
      <dgm:prSet presAssocID="{BC4D024E-0AD2-DF4A-95E8-A05E1E468029}" presName="childTextArrow" presStyleLbl="fgAccFollowNode1" presStyleIdx="2" presStyleCnt="3">
        <dgm:presLayoutVars>
          <dgm:bulletEnabled val="1"/>
        </dgm:presLayoutVars>
      </dgm:prSet>
      <dgm:spPr/>
      <dgm:t>
        <a:bodyPr/>
        <a:lstStyle/>
        <a:p>
          <a:endParaRPr lang="en-US"/>
        </a:p>
      </dgm:t>
    </dgm:pt>
  </dgm:ptLst>
  <dgm:cxnLst>
    <dgm:cxn modelId="{40575679-E489-B04E-B4FD-43F016A7D5A0}" type="presOf" srcId="{3B7075F6-FB99-CE41-A640-D14FA74DF5B3}" destId="{85AB39FB-59DF-0245-A4C6-1BA9AFEF9D15}" srcOrd="1" destOrd="0" presId="urn:microsoft.com/office/officeart/2005/8/layout/process4"/>
    <dgm:cxn modelId="{0996C3D1-6D6D-9145-B06C-4E78516FCFCB}" srcId="{BADD5172-F871-CA4C-AFC6-0CE4FD9761EB}" destId="{3B7075F6-FB99-CE41-A640-D14FA74DF5B3}" srcOrd="2" destOrd="0" parTransId="{DB832FF5-B09F-C24B-A354-FB907E4A2727}" sibTransId="{2B1C4E03-85FF-224B-8727-C20072291309}"/>
    <dgm:cxn modelId="{1611B75E-5E18-7B4C-82B4-BEB9DA996B9E}" srcId="{38B42F2E-62DB-CE46-8362-415A725ABB7C}" destId="{E8598197-8E65-2843-B12F-05DC5507BA7F}" srcOrd="0" destOrd="0" parTransId="{B2F606BA-2567-0D41-96A8-1DDA6FB77AFD}" sibTransId="{A545047F-8DA8-4D4F-A717-4223ADFA27AF}"/>
    <dgm:cxn modelId="{C8815289-1665-694B-9699-16C74259E93C}" srcId="{307165E4-8FC7-954A-AA66-9DF74383956A}" destId="{BC4D024E-0AD2-DF4A-95E8-A05E1E468029}" srcOrd="0" destOrd="0" parTransId="{A8A45F7F-E7F7-2246-AFBB-72FA7A740D9A}" sibTransId="{DCFD0039-083B-2C4D-A896-F3760539ED4C}"/>
    <dgm:cxn modelId="{73BEE13B-21CF-A346-ADF2-22F48534C153}" type="presOf" srcId="{BADD5172-F871-CA4C-AFC6-0CE4FD9761EB}" destId="{DF44FE76-48EA-5343-8CBE-CBD3631ACA6B}" srcOrd="0" destOrd="0" presId="urn:microsoft.com/office/officeart/2005/8/layout/process4"/>
    <dgm:cxn modelId="{46096913-126D-F046-8E4C-E13D554D07E3}" type="presOf" srcId="{3B7075F6-FB99-CE41-A640-D14FA74DF5B3}" destId="{C3C43F3F-3832-E849-978C-2E7497608C96}" srcOrd="0" destOrd="0" presId="urn:microsoft.com/office/officeart/2005/8/layout/process4"/>
    <dgm:cxn modelId="{525FC659-FE1E-994D-AF54-7EE8E8E493C6}" type="presOf" srcId="{307165E4-8FC7-954A-AA66-9DF74383956A}" destId="{E23630B8-2093-3D41-BE66-CD78F00D0158}" srcOrd="1" destOrd="0" presId="urn:microsoft.com/office/officeart/2005/8/layout/process4"/>
    <dgm:cxn modelId="{934173B0-3DC8-A24C-8167-1460A9599BD0}" type="presOf" srcId="{38B42F2E-62DB-CE46-8362-415A725ABB7C}" destId="{24B7B846-B538-4E42-B463-019FD45C202F}" srcOrd="0" destOrd="0" presId="urn:microsoft.com/office/officeart/2005/8/layout/process4"/>
    <dgm:cxn modelId="{4C9AF26D-B994-A04E-A858-D6E00AE1DD67}" type="presOf" srcId="{BC4D024E-0AD2-DF4A-95E8-A05E1E468029}" destId="{D4E6E977-C7A0-9549-873E-E9A742C6ECE5}" srcOrd="0" destOrd="0" presId="urn:microsoft.com/office/officeart/2005/8/layout/process4"/>
    <dgm:cxn modelId="{E64F9EBB-395D-BF41-A508-7A5E786B2866}" srcId="{BADD5172-F871-CA4C-AFC6-0CE4FD9761EB}" destId="{307165E4-8FC7-954A-AA66-9DF74383956A}" srcOrd="0" destOrd="0" parTransId="{9140E82C-1F7D-DF4C-9655-DEC2C7260E43}" sibTransId="{EA348DB3-1A8D-D84D-9430-B82A8E10BB8B}"/>
    <dgm:cxn modelId="{87495E64-48B5-A643-88CE-EC09BA68EA9F}" srcId="{BADD5172-F871-CA4C-AFC6-0CE4FD9761EB}" destId="{38B42F2E-62DB-CE46-8362-415A725ABB7C}" srcOrd="1" destOrd="0" parTransId="{C5A93363-A9EC-6A48-97E9-53469B4CCD40}" sibTransId="{4AFE83F2-B6BF-4B4C-8377-8BC11011D156}"/>
    <dgm:cxn modelId="{143DD4CA-1A44-CD4F-BB8D-0DA4893540F3}" type="presOf" srcId="{38B42F2E-62DB-CE46-8362-415A725ABB7C}" destId="{F1004451-EFDB-684A-95EE-806F502F65A8}" srcOrd="1" destOrd="0" presId="urn:microsoft.com/office/officeart/2005/8/layout/process4"/>
    <dgm:cxn modelId="{95FDA2C3-5DC8-654A-A0E5-58EF91AF1B77}" type="presOf" srcId="{E8598197-8E65-2843-B12F-05DC5507BA7F}" destId="{96AB6710-2EEC-8241-97F4-99042AEB2473}" srcOrd="0" destOrd="0" presId="urn:microsoft.com/office/officeart/2005/8/layout/process4"/>
    <dgm:cxn modelId="{FD4706C6-A762-FE46-AF80-B6FEE3F85250}" type="presOf" srcId="{57B0E50C-D85D-0943-A36E-842E8176F229}" destId="{B88937AB-B580-F34F-AE1B-4C6D12758D91}" srcOrd="0" destOrd="0" presId="urn:microsoft.com/office/officeart/2005/8/layout/process4"/>
    <dgm:cxn modelId="{E2455DD0-2B1B-074A-A864-50A8E7765ADC}" srcId="{3B7075F6-FB99-CE41-A640-D14FA74DF5B3}" destId="{57B0E50C-D85D-0943-A36E-842E8176F229}" srcOrd="0" destOrd="0" parTransId="{D7693DE0-7C16-DB4D-AF86-EE8F876BE8DF}" sibTransId="{BB99F868-909D-7F44-9FB2-F4141FD38572}"/>
    <dgm:cxn modelId="{E68528B4-5FBE-D641-B3F7-1094F9BF2A15}" type="presOf" srcId="{307165E4-8FC7-954A-AA66-9DF74383956A}" destId="{A61EAA39-0608-A542-AA85-F912ABCBEB3A}" srcOrd="0" destOrd="0" presId="urn:microsoft.com/office/officeart/2005/8/layout/process4"/>
    <dgm:cxn modelId="{B46E4813-473C-7D46-98B6-1DBA592AAF5E}" type="presParOf" srcId="{DF44FE76-48EA-5343-8CBE-CBD3631ACA6B}" destId="{9A98D6D7-DD4A-B64A-AA1E-0119392E7F14}" srcOrd="0" destOrd="0" presId="urn:microsoft.com/office/officeart/2005/8/layout/process4"/>
    <dgm:cxn modelId="{5750BB2D-06B7-8747-B505-1011C881B0A5}" type="presParOf" srcId="{9A98D6D7-DD4A-B64A-AA1E-0119392E7F14}" destId="{C3C43F3F-3832-E849-978C-2E7497608C96}" srcOrd="0" destOrd="0" presId="urn:microsoft.com/office/officeart/2005/8/layout/process4"/>
    <dgm:cxn modelId="{90954C5B-0C2D-D84D-9E52-5F7D5B802BF6}" type="presParOf" srcId="{9A98D6D7-DD4A-B64A-AA1E-0119392E7F14}" destId="{85AB39FB-59DF-0245-A4C6-1BA9AFEF9D15}" srcOrd="1" destOrd="0" presId="urn:microsoft.com/office/officeart/2005/8/layout/process4"/>
    <dgm:cxn modelId="{3E16853E-0A5A-3D49-9898-B5827D629B30}" type="presParOf" srcId="{9A98D6D7-DD4A-B64A-AA1E-0119392E7F14}" destId="{80E966AA-87D8-4446-AB15-E8C02AA25B91}" srcOrd="2" destOrd="0" presId="urn:microsoft.com/office/officeart/2005/8/layout/process4"/>
    <dgm:cxn modelId="{C45F08DF-384C-9141-887A-F627FA0622D3}" type="presParOf" srcId="{80E966AA-87D8-4446-AB15-E8C02AA25B91}" destId="{B88937AB-B580-F34F-AE1B-4C6D12758D91}" srcOrd="0" destOrd="0" presId="urn:microsoft.com/office/officeart/2005/8/layout/process4"/>
    <dgm:cxn modelId="{27508318-7763-3D45-BC6F-2F4EFEC1EB1A}" type="presParOf" srcId="{DF44FE76-48EA-5343-8CBE-CBD3631ACA6B}" destId="{0CC56CF3-1D15-FE47-B329-3BC580F01F4A}" srcOrd="1" destOrd="0" presId="urn:microsoft.com/office/officeart/2005/8/layout/process4"/>
    <dgm:cxn modelId="{24C13A2E-1856-A041-9025-6437D8A2BFF8}" type="presParOf" srcId="{DF44FE76-48EA-5343-8CBE-CBD3631ACA6B}" destId="{6B80EB6C-A5E0-9C46-9761-2792BFE436D4}" srcOrd="2" destOrd="0" presId="urn:microsoft.com/office/officeart/2005/8/layout/process4"/>
    <dgm:cxn modelId="{392EC560-5DA8-C74D-BD17-706339893D17}" type="presParOf" srcId="{6B80EB6C-A5E0-9C46-9761-2792BFE436D4}" destId="{24B7B846-B538-4E42-B463-019FD45C202F}" srcOrd="0" destOrd="0" presId="urn:microsoft.com/office/officeart/2005/8/layout/process4"/>
    <dgm:cxn modelId="{878E8FA4-8E56-7C41-95B8-BCA0D8DA33E6}" type="presParOf" srcId="{6B80EB6C-A5E0-9C46-9761-2792BFE436D4}" destId="{F1004451-EFDB-684A-95EE-806F502F65A8}" srcOrd="1" destOrd="0" presId="urn:microsoft.com/office/officeart/2005/8/layout/process4"/>
    <dgm:cxn modelId="{4BF10A14-2B7F-7643-9A75-DC80282A6450}" type="presParOf" srcId="{6B80EB6C-A5E0-9C46-9761-2792BFE436D4}" destId="{9B845DC4-0FAD-7645-89AB-D48C559DB4CC}" srcOrd="2" destOrd="0" presId="urn:microsoft.com/office/officeart/2005/8/layout/process4"/>
    <dgm:cxn modelId="{BE0FEE8B-56F9-2F45-8062-87EDB12CB147}" type="presParOf" srcId="{9B845DC4-0FAD-7645-89AB-D48C559DB4CC}" destId="{96AB6710-2EEC-8241-97F4-99042AEB2473}" srcOrd="0" destOrd="0" presId="urn:microsoft.com/office/officeart/2005/8/layout/process4"/>
    <dgm:cxn modelId="{8FA490EE-63B2-2A43-9271-6F8AE981953E}" type="presParOf" srcId="{DF44FE76-48EA-5343-8CBE-CBD3631ACA6B}" destId="{F32D84F1-782D-0140-BD6E-8A7A1608303A}" srcOrd="3" destOrd="0" presId="urn:microsoft.com/office/officeart/2005/8/layout/process4"/>
    <dgm:cxn modelId="{FDD96D8B-9774-0E42-AC94-31A403E52E39}" type="presParOf" srcId="{DF44FE76-48EA-5343-8CBE-CBD3631ACA6B}" destId="{6952F375-7750-EB4C-B354-4D484C729154}" srcOrd="4" destOrd="0" presId="urn:microsoft.com/office/officeart/2005/8/layout/process4"/>
    <dgm:cxn modelId="{5DE37DF1-2A3D-4741-A42C-0550E969803C}" type="presParOf" srcId="{6952F375-7750-EB4C-B354-4D484C729154}" destId="{A61EAA39-0608-A542-AA85-F912ABCBEB3A}" srcOrd="0" destOrd="0" presId="urn:microsoft.com/office/officeart/2005/8/layout/process4"/>
    <dgm:cxn modelId="{8DD05ED1-A563-BB41-84E3-323753AEF59C}" type="presParOf" srcId="{6952F375-7750-EB4C-B354-4D484C729154}" destId="{E23630B8-2093-3D41-BE66-CD78F00D0158}" srcOrd="1" destOrd="0" presId="urn:microsoft.com/office/officeart/2005/8/layout/process4"/>
    <dgm:cxn modelId="{3538C991-91B3-D841-8CB5-948F42F44CF4}" type="presParOf" srcId="{6952F375-7750-EB4C-B354-4D484C729154}" destId="{A94ABFEF-26FF-B741-BF7D-73849BD9AB17}" srcOrd="2" destOrd="0" presId="urn:microsoft.com/office/officeart/2005/8/layout/process4"/>
    <dgm:cxn modelId="{7EEE73FD-FE55-4741-A88D-1044ECF556E8}" type="presParOf" srcId="{A94ABFEF-26FF-B741-BF7D-73849BD9AB17}" destId="{D4E6E977-C7A0-9549-873E-E9A742C6ECE5}"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B39FB-59DF-0245-A4C6-1BA9AFEF9D15}">
      <dsp:nvSpPr>
        <dsp:cNvPr id="0" name=""/>
        <dsp:cNvSpPr/>
      </dsp:nvSpPr>
      <dsp:spPr>
        <a:xfrm>
          <a:off x="0" y="3406931"/>
          <a:ext cx="8229600" cy="1118231"/>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rgbClr val="FFFFFF"/>
              </a:solidFill>
            </a:rPr>
            <a:t>Plan learning experiences and instruction</a:t>
          </a:r>
        </a:p>
      </dsp:txBody>
      <dsp:txXfrm>
        <a:off x="0" y="3406931"/>
        <a:ext cx="8229600" cy="603844"/>
      </dsp:txXfrm>
    </dsp:sp>
    <dsp:sp modelId="{B88937AB-B580-F34F-AE1B-4C6D12758D91}">
      <dsp:nvSpPr>
        <dsp:cNvPr id="0" name=""/>
        <dsp:cNvSpPr/>
      </dsp:nvSpPr>
      <dsp:spPr>
        <a:xfrm>
          <a:off x="0" y="3988412"/>
          <a:ext cx="8229600" cy="514386"/>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a:t>What does it take to get there?</a:t>
          </a:r>
        </a:p>
      </dsp:txBody>
      <dsp:txXfrm>
        <a:off x="0" y="3988412"/>
        <a:ext cx="8229600" cy="514386"/>
      </dsp:txXfrm>
    </dsp:sp>
    <dsp:sp modelId="{F1004451-EFDB-684A-95EE-806F502F65A8}">
      <dsp:nvSpPr>
        <dsp:cNvPr id="0" name=""/>
        <dsp:cNvSpPr/>
      </dsp:nvSpPr>
      <dsp:spPr>
        <a:xfrm rot="10800000">
          <a:off x="0" y="1703865"/>
          <a:ext cx="8229600" cy="1719839"/>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t>Determine acceptable evidence</a:t>
          </a:r>
        </a:p>
      </dsp:txBody>
      <dsp:txXfrm rot="-10800000">
        <a:off x="0" y="1703865"/>
        <a:ext cx="8229600" cy="603663"/>
      </dsp:txXfrm>
    </dsp:sp>
    <dsp:sp modelId="{96AB6710-2EEC-8241-97F4-99042AEB2473}">
      <dsp:nvSpPr>
        <dsp:cNvPr id="0" name=""/>
        <dsp:cNvSpPr/>
      </dsp:nvSpPr>
      <dsp:spPr>
        <a:xfrm>
          <a:off x="0" y="2307529"/>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a:t>How will you and learners know </a:t>
          </a:r>
          <a:r>
            <a:rPr lang="en-US" sz="2600" kern="1200" smtClean="0"/>
            <a:t>they reached </a:t>
          </a:r>
          <a:r>
            <a:rPr lang="en-US" sz="2600" kern="1200"/>
            <a:t>the goals?</a:t>
          </a:r>
        </a:p>
      </dsp:txBody>
      <dsp:txXfrm>
        <a:off x="0" y="2307529"/>
        <a:ext cx="8229600" cy="514231"/>
      </dsp:txXfrm>
    </dsp:sp>
    <dsp:sp modelId="{E23630B8-2093-3D41-BE66-CD78F00D0158}">
      <dsp:nvSpPr>
        <dsp:cNvPr id="0" name=""/>
        <dsp:cNvSpPr/>
      </dsp:nvSpPr>
      <dsp:spPr>
        <a:xfrm rot="10800000">
          <a:off x="0" y="0"/>
          <a:ext cx="8229600" cy="1719839"/>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chemeClr val="tx1"/>
              </a:solidFill>
            </a:rPr>
            <a:t>Identify desired results</a:t>
          </a:r>
        </a:p>
      </dsp:txBody>
      <dsp:txXfrm rot="-10800000">
        <a:off x="0" y="0"/>
        <a:ext cx="8229600" cy="603663"/>
      </dsp:txXfrm>
    </dsp:sp>
    <dsp:sp modelId="{D4E6E977-C7A0-9549-873E-E9A742C6ECE5}">
      <dsp:nvSpPr>
        <dsp:cNvPr id="0" name=""/>
        <dsp:cNvSpPr/>
      </dsp:nvSpPr>
      <dsp:spPr>
        <a:xfrm>
          <a:off x="0" y="604463"/>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a:t>What are the goals?</a:t>
          </a:r>
        </a:p>
      </dsp:txBody>
      <dsp:txXfrm>
        <a:off x="0" y="604463"/>
        <a:ext cx="8229600" cy="514231"/>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3ACC816-F18C-F846-BDD3-DCAC34742BA0}" type="datetimeFigureOut">
              <a:rPr lang="en-US" smtClean="0"/>
              <a:t>10/14/17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418073A-AE13-8D45-8B7F-57E6A1B52E72}" type="slidenum">
              <a:rPr lang="en-US" smtClean="0"/>
              <a:t>‹#›</a:t>
            </a:fld>
            <a:endParaRPr lang="en-US"/>
          </a:p>
        </p:txBody>
      </p:sp>
    </p:spTree>
    <p:extLst>
      <p:ext uri="{BB962C8B-B14F-4D97-AF65-F5344CB8AC3E}">
        <p14:creationId xmlns:p14="http://schemas.microsoft.com/office/powerpoint/2010/main" val="19443249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C1D8CF-BB5C-0E49-B7F6-8B5F78F24BF5}" type="datetimeFigureOut">
              <a:rPr lang="en-US" smtClean="0"/>
              <a:t>10/14/17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2829D9-7160-FB45-8C46-0EDD3E4336A5}" type="slidenum">
              <a:rPr lang="en-US" smtClean="0"/>
              <a:t>‹#›</a:t>
            </a:fld>
            <a:endParaRPr lang="en-US"/>
          </a:p>
        </p:txBody>
      </p:sp>
    </p:spTree>
    <p:extLst>
      <p:ext uri="{BB962C8B-B14F-4D97-AF65-F5344CB8AC3E}">
        <p14:creationId xmlns:p14="http://schemas.microsoft.com/office/powerpoint/2010/main" val="1039238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72829D9-7160-FB45-8C46-0EDD3E4336A5}" type="slidenum">
              <a:rPr lang="en-US" smtClean="0"/>
              <a:t>3</a:t>
            </a:fld>
            <a:endParaRPr lang="en-US" dirty="0"/>
          </a:p>
        </p:txBody>
      </p:sp>
    </p:spTree>
    <p:extLst>
      <p:ext uri="{BB962C8B-B14F-4D97-AF65-F5344CB8AC3E}">
        <p14:creationId xmlns:p14="http://schemas.microsoft.com/office/powerpoint/2010/main" val="13588070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16</a:t>
            </a:fld>
            <a:endParaRPr lang="en-US"/>
          </a:p>
        </p:txBody>
      </p:sp>
    </p:spTree>
    <p:extLst>
      <p:ext uri="{BB962C8B-B14F-4D97-AF65-F5344CB8AC3E}">
        <p14:creationId xmlns:p14="http://schemas.microsoft.com/office/powerpoint/2010/main" val="12399354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p:cNvSpPr>
          <p:nvPr>
            <p:ph type="sldImg"/>
          </p:nvPr>
        </p:nvSpPr>
        <p:spPr>
          <a:ln/>
        </p:spPr>
      </p:sp>
      <p:sp>
        <p:nvSpPr>
          <p:cNvPr id="48131" name="Notes Placeholder 2"/>
          <p:cNvSpPr>
            <a:spLocks noGrp="1"/>
          </p:cNvSpPr>
          <p:nvPr>
            <p:ph type="body" idx="1"/>
          </p:nvPr>
        </p:nvSpPr>
        <p:spPr>
          <a:noFill/>
          <a:ln/>
        </p:spPr>
        <p:txBody>
          <a:bodyPr/>
          <a:lstStyle/>
          <a:p>
            <a:endParaRPr lang="en-US">
              <a:latin typeface="Arial" pitchFamily="-65" charset="0"/>
              <a:ea typeface="ＭＳ Ｐゴシック" pitchFamily="-65" charset="-128"/>
              <a:cs typeface="ＭＳ Ｐゴシック" pitchFamily="-65" charset="-128"/>
            </a:endParaRPr>
          </a:p>
        </p:txBody>
      </p:sp>
      <p:sp>
        <p:nvSpPr>
          <p:cNvPr id="48132" name="Slide Number Placeholder 3"/>
          <p:cNvSpPr>
            <a:spLocks noGrp="1"/>
          </p:cNvSpPr>
          <p:nvPr>
            <p:ph type="sldNum" sz="quarter" idx="5"/>
          </p:nvPr>
        </p:nvSpPr>
        <p:spPr>
          <a:noFill/>
        </p:spPr>
        <p:txBody>
          <a:bodyPr/>
          <a:lstStyle/>
          <a:p>
            <a:fld id="{C29A8DA6-FEDF-624A-9459-28ED18B6D905}" type="slidenum">
              <a:rPr lang="en-US" smtClean="0">
                <a:latin typeface="Arial" pitchFamily="-65" charset="0"/>
                <a:ea typeface="ＭＳ Ｐゴシック" pitchFamily="-65" charset="-128"/>
                <a:cs typeface="ＭＳ Ｐゴシック" pitchFamily="-65" charset="-128"/>
              </a:rPr>
              <a:pPr/>
              <a:t>17</a:t>
            </a:fld>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3187719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18</a:t>
            </a:fld>
            <a:endParaRPr lang="en-US"/>
          </a:p>
        </p:txBody>
      </p:sp>
    </p:spTree>
    <p:extLst>
      <p:ext uri="{BB962C8B-B14F-4D97-AF65-F5344CB8AC3E}">
        <p14:creationId xmlns:p14="http://schemas.microsoft.com/office/powerpoint/2010/main" val="17237451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FB667E1-E601-4AAF-B95C-B25720D70A60}" type="slidenum">
              <a:rPr lang="en-US" smtClean="0"/>
              <a:t>21</a:t>
            </a:fld>
            <a:endParaRPr lang="en-US"/>
          </a:p>
        </p:txBody>
      </p:sp>
    </p:spTree>
    <p:extLst>
      <p:ext uri="{BB962C8B-B14F-4D97-AF65-F5344CB8AC3E}">
        <p14:creationId xmlns:p14="http://schemas.microsoft.com/office/powerpoint/2010/main" val="19064863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00E48E-9BDC-B84C-8645-B889CCDDD1F1}" type="slidenum">
              <a:rPr lang="en-US"/>
              <a:pPr/>
              <a:t>22</a:t>
            </a:fld>
            <a:endParaRPr lang="en-US"/>
          </a:p>
        </p:txBody>
      </p:sp>
    </p:spTree>
    <p:extLst>
      <p:ext uri="{BB962C8B-B14F-4D97-AF65-F5344CB8AC3E}">
        <p14:creationId xmlns:p14="http://schemas.microsoft.com/office/powerpoint/2010/main" val="14653174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Do</a:t>
            </a:r>
            <a:r>
              <a:rPr lang="en-US" baseline="0"/>
              <a:t> we want a slide like this so that we can say that although we are focusing primarily on Stage 3 for this workshop, we recognized that you have to plan with Stage 1 and 2 in min. </a:t>
            </a:r>
            <a:endParaRPr lang="en-US"/>
          </a:p>
        </p:txBody>
      </p:sp>
      <p:sp>
        <p:nvSpPr>
          <p:cNvPr id="4" name="Slide Number Placeholder 3"/>
          <p:cNvSpPr>
            <a:spLocks noGrp="1"/>
          </p:cNvSpPr>
          <p:nvPr>
            <p:ph type="sldNum" sz="quarter" idx="10"/>
          </p:nvPr>
        </p:nvSpPr>
        <p:spPr/>
        <p:txBody>
          <a:bodyPr/>
          <a:lstStyle/>
          <a:p>
            <a:fld id="{B938CFD0-97DD-4247-AF6C-7D793BEC302B}" type="slidenum">
              <a:rPr lang="en-US" smtClean="0"/>
              <a:pPr/>
              <a:t>25</a:t>
            </a:fld>
            <a:endParaRPr lang="en-US"/>
          </a:p>
        </p:txBody>
      </p:sp>
    </p:spTree>
    <p:extLst>
      <p:ext uri="{BB962C8B-B14F-4D97-AF65-F5344CB8AC3E}">
        <p14:creationId xmlns:p14="http://schemas.microsoft.com/office/powerpoint/2010/main" val="7404734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https://www.youtube.com/watch?v=T4OjkxGCFsg&amp;spfreload=10</a:t>
            </a:r>
          </a:p>
        </p:txBody>
      </p:sp>
      <p:sp>
        <p:nvSpPr>
          <p:cNvPr id="4" name="Slide Number Placeholder 3"/>
          <p:cNvSpPr>
            <a:spLocks noGrp="1"/>
          </p:cNvSpPr>
          <p:nvPr>
            <p:ph type="sldNum" sz="quarter" idx="10"/>
          </p:nvPr>
        </p:nvSpPr>
        <p:spPr/>
        <p:txBody>
          <a:bodyPr/>
          <a:lstStyle/>
          <a:p>
            <a:fld id="{FA3BDECD-EF2A-6947-BDA9-A1609B538B48}" type="slidenum">
              <a:rPr lang="uk-UA"/>
              <a:t>28</a:t>
            </a:fld>
            <a:endParaRPr lang="uk-UA"/>
          </a:p>
        </p:txBody>
      </p:sp>
    </p:spTree>
    <p:extLst>
      <p:ext uri="{BB962C8B-B14F-4D97-AF65-F5344CB8AC3E}">
        <p14:creationId xmlns:p14="http://schemas.microsoft.com/office/powerpoint/2010/main" val="17468701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9B765B3E-0FD1-4940-BF04-1FB1F7B0E15D}" type="slidenum">
              <a:rPr lang="en-US">
                <a:latin typeface="Arial" pitchFamily="-84" charset="0"/>
                <a:ea typeface="ＭＳ Ｐゴシック" pitchFamily="-84" charset="-128"/>
                <a:cs typeface="ＭＳ Ｐゴシック" pitchFamily="-84" charset="-128"/>
              </a:rPr>
              <a:pPr/>
              <a:t>31</a:t>
            </a:fld>
            <a:endParaRPr lang="en-US">
              <a:latin typeface="Arial" pitchFamily="-84" charset="0"/>
              <a:ea typeface="ＭＳ Ｐゴシック" pitchFamily="-84" charset="-128"/>
              <a:cs typeface="ＭＳ Ｐゴシック" pitchFamily="-84" charset="-128"/>
            </a:endParaRPr>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84" charset="0"/>
              <a:ea typeface="ＭＳ Ｐゴシック" pitchFamily="-84" charset="-128"/>
              <a:cs typeface="ＭＳ Ｐゴシック" pitchFamily="-84" charset="-128"/>
            </a:endParaRPr>
          </a:p>
        </p:txBody>
      </p:sp>
    </p:spTree>
    <p:extLst>
      <p:ext uri="{BB962C8B-B14F-4D97-AF65-F5344CB8AC3E}">
        <p14:creationId xmlns:p14="http://schemas.microsoft.com/office/powerpoint/2010/main" val="13370064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Slide Image Placeholder 1"/>
          <p:cNvSpPr>
            <a:spLocks noGrp="1" noRot="1" noChangeAspect="1"/>
          </p:cNvSpPr>
          <p:nvPr>
            <p:ph type="sldImg"/>
          </p:nvPr>
        </p:nvSpPr>
        <p:spPr>
          <a:ln/>
        </p:spPr>
      </p:sp>
      <p:sp>
        <p:nvSpPr>
          <p:cNvPr id="200707" name="Notes Placeholder 2"/>
          <p:cNvSpPr>
            <a:spLocks noGrp="1"/>
          </p:cNvSpPr>
          <p:nvPr>
            <p:ph type="body" idx="1"/>
          </p:nvPr>
        </p:nvSpPr>
        <p:spPr>
          <a:noFill/>
          <a:ln/>
        </p:spPr>
        <p:txBody>
          <a:bodyPr/>
          <a:lstStyle/>
          <a:p>
            <a:endParaRPr lang="en-US">
              <a:latin typeface="Arial" pitchFamily="-105" charset="0"/>
              <a:ea typeface="ＭＳ Ｐゴシック" pitchFamily="-105" charset="-128"/>
              <a:cs typeface="ＭＳ Ｐゴシック" pitchFamily="-105" charset="-128"/>
            </a:endParaRPr>
          </a:p>
        </p:txBody>
      </p:sp>
      <p:sp>
        <p:nvSpPr>
          <p:cNvPr id="200708" name="Slide Number Placeholder 3"/>
          <p:cNvSpPr>
            <a:spLocks noGrp="1"/>
          </p:cNvSpPr>
          <p:nvPr>
            <p:ph type="sldNum" sz="quarter" idx="5"/>
          </p:nvPr>
        </p:nvSpPr>
        <p:spPr>
          <a:noFill/>
        </p:spPr>
        <p:txBody>
          <a:bodyPr/>
          <a:lstStyle/>
          <a:p>
            <a:fld id="{24D9D6F8-CADB-1F44-BC58-2D3B6A81039E}" type="slidenum">
              <a:rPr lang="en-US" smtClean="0">
                <a:latin typeface="Arial" pitchFamily="-105" charset="0"/>
                <a:ea typeface="ＭＳ Ｐゴシック" pitchFamily="-105" charset="-128"/>
                <a:cs typeface="ＭＳ Ｐゴシック" pitchFamily="-105" charset="-128"/>
              </a:rPr>
              <a:pPr/>
              <a:t>51</a:t>
            </a:fld>
            <a:endParaRPr lang="en-US" smtClean="0">
              <a:latin typeface="Arial" pitchFamily="-105" charset="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3965042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9B765B3E-0FD1-4940-BF04-1FB1F7B0E15D}" type="slidenum">
              <a:rPr lang="en-US">
                <a:latin typeface="Arial" pitchFamily="-84" charset="0"/>
                <a:ea typeface="ＭＳ Ｐゴシック" pitchFamily="-84" charset="-128"/>
                <a:cs typeface="ＭＳ Ｐゴシック" pitchFamily="-84" charset="-128"/>
              </a:rPr>
              <a:pPr/>
              <a:t>59</a:t>
            </a:fld>
            <a:endParaRPr lang="en-US">
              <a:latin typeface="Arial" pitchFamily="-84" charset="0"/>
              <a:ea typeface="ＭＳ Ｐゴシック" pitchFamily="-84" charset="-128"/>
              <a:cs typeface="ＭＳ Ｐゴシック" pitchFamily="-84" charset="-128"/>
            </a:endParaRPr>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84" charset="0"/>
              <a:ea typeface="ＭＳ Ｐゴシック" pitchFamily="-84" charset="-128"/>
              <a:cs typeface="ＭＳ Ｐゴシック" pitchFamily="-84" charset="-128"/>
            </a:endParaRPr>
          </a:p>
        </p:txBody>
      </p:sp>
    </p:spTree>
    <p:extLst>
      <p:ext uri="{BB962C8B-B14F-4D97-AF65-F5344CB8AC3E}">
        <p14:creationId xmlns:p14="http://schemas.microsoft.com/office/powerpoint/2010/main" val="1315738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72829D9-7160-FB45-8C46-0EDD3E4336A5}" type="slidenum">
              <a:rPr lang="en-US" smtClean="0"/>
              <a:t>4</a:t>
            </a:fld>
            <a:endParaRPr lang="en-US" dirty="0"/>
          </a:p>
        </p:txBody>
      </p:sp>
    </p:spTree>
    <p:extLst>
      <p:ext uri="{BB962C8B-B14F-4D97-AF65-F5344CB8AC3E}">
        <p14:creationId xmlns:p14="http://schemas.microsoft.com/office/powerpoint/2010/main" val="4055546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60</a:t>
            </a:fld>
            <a:endParaRPr lang="uk-UA"/>
          </a:p>
        </p:txBody>
      </p:sp>
    </p:spTree>
    <p:extLst>
      <p:ext uri="{BB962C8B-B14F-4D97-AF65-F5344CB8AC3E}">
        <p14:creationId xmlns:p14="http://schemas.microsoft.com/office/powerpoint/2010/main" val="9719335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AFFDB44A-1BD1-7546-BFCF-0C08482C3217}" type="slidenum">
              <a:rPr lang="en-US">
                <a:latin typeface="Arial" pitchFamily="-1" charset="0"/>
                <a:ea typeface="ＭＳ Ｐゴシック" pitchFamily="-1" charset="-128"/>
                <a:cs typeface="ＭＳ Ｐゴシック" pitchFamily="-1" charset="-128"/>
              </a:rPr>
              <a:pPr/>
              <a:t>70</a:t>
            </a:fld>
            <a:endParaRPr lang="en-US">
              <a:latin typeface="Arial" pitchFamily="-1" charset="0"/>
              <a:ea typeface="ＭＳ Ｐゴシック" pitchFamily="-1" charset="-128"/>
              <a:cs typeface="ＭＳ Ｐゴシック" pitchFamily="-1" charset="-128"/>
            </a:endParaRPr>
          </a:p>
        </p:txBody>
      </p:sp>
      <p:sp>
        <p:nvSpPr>
          <p:cNvPr id="126979" name="Rectangle 2"/>
          <p:cNvSpPr>
            <a:spLocks noGrp="1" noRot="1" noChangeAspect="1" noChangeArrowheads="1"/>
          </p:cNvSpPr>
          <p:nvPr>
            <p:ph type="sldImg"/>
          </p:nvPr>
        </p:nvSpPr>
        <p:spPr>
          <a:solidFill>
            <a:srgbClr val="FFFFFF"/>
          </a:solidFill>
          <a:ln/>
        </p:spPr>
      </p:sp>
      <p:sp>
        <p:nvSpPr>
          <p:cNvPr id="12698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6812882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6E2D6568-E6D5-4144-A194-D5F61ACA109B}" type="slidenum">
              <a:rPr lang="en-US">
                <a:latin typeface="Arial" pitchFamily="-1" charset="0"/>
                <a:ea typeface="ＭＳ Ｐゴシック" pitchFamily="-1" charset="-128"/>
                <a:cs typeface="ＭＳ Ｐゴシック" pitchFamily="-1" charset="-128"/>
              </a:rPr>
              <a:pPr/>
              <a:t>71</a:t>
            </a:fld>
            <a:endParaRPr lang="en-US">
              <a:latin typeface="Arial" pitchFamily="-1" charset="0"/>
              <a:ea typeface="ＭＳ Ｐゴシック" pitchFamily="-1" charset="-128"/>
              <a:cs typeface="ＭＳ Ｐゴシック" pitchFamily="-1" charset="-128"/>
            </a:endParaRPr>
          </a:p>
        </p:txBody>
      </p:sp>
      <p:sp>
        <p:nvSpPr>
          <p:cNvPr id="129027" name="Rectangle 2"/>
          <p:cNvSpPr>
            <a:spLocks noGrp="1" noRot="1" noChangeAspect="1" noChangeArrowheads="1"/>
          </p:cNvSpPr>
          <p:nvPr>
            <p:ph type="sldImg"/>
          </p:nvPr>
        </p:nvSpPr>
        <p:spPr>
          <a:solidFill>
            <a:srgbClr val="FFFFFF"/>
          </a:solidFill>
          <a:ln/>
        </p:spPr>
      </p:sp>
      <p:sp>
        <p:nvSpPr>
          <p:cNvPr id="129028"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6637622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DC63874-E894-1B4E-BB8F-D257F6129ED7}" type="slidenum">
              <a:rPr lang="en-US"/>
              <a:pPr/>
              <a:t>74</a:t>
            </a:fld>
            <a:endParaRPr lang="en-US"/>
          </a:p>
        </p:txBody>
      </p:sp>
    </p:spTree>
    <p:extLst>
      <p:ext uri="{BB962C8B-B14F-4D97-AF65-F5344CB8AC3E}">
        <p14:creationId xmlns:p14="http://schemas.microsoft.com/office/powerpoint/2010/main" val="836791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76</a:t>
            </a:fld>
            <a:endParaRPr lang="uk-UA"/>
          </a:p>
        </p:txBody>
      </p:sp>
    </p:spTree>
    <p:extLst>
      <p:ext uri="{BB962C8B-B14F-4D97-AF65-F5344CB8AC3E}">
        <p14:creationId xmlns:p14="http://schemas.microsoft.com/office/powerpoint/2010/main" val="4386941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C1F1EBD1-9483-8B48-8ABF-BCEABBE305B1}" type="slidenum">
              <a:rPr lang="en-US">
                <a:latin typeface="Arial" pitchFamily="-65" charset="0"/>
                <a:ea typeface="ＭＳ Ｐゴシック" pitchFamily="-65" charset="-128"/>
                <a:cs typeface="ＭＳ Ｐゴシック" pitchFamily="-65" charset="-128"/>
              </a:rPr>
              <a:pPr/>
              <a:t>77</a:t>
            </a:fld>
            <a:endParaRPr lang="en-US">
              <a:latin typeface="Arial" pitchFamily="-65" charset="0"/>
              <a:ea typeface="ＭＳ Ｐゴシック" pitchFamily="-65" charset="-128"/>
              <a:cs typeface="ＭＳ Ｐゴシック" pitchFamily="-65" charset="-128"/>
            </a:endParaRPr>
          </a:p>
        </p:txBody>
      </p:sp>
      <p:sp>
        <p:nvSpPr>
          <p:cNvPr id="94211" name="Rectangle 2"/>
          <p:cNvSpPr>
            <a:spLocks noGrp="1" noRot="1" noChangeAspect="1" noChangeArrowheads="1"/>
          </p:cNvSpPr>
          <p:nvPr>
            <p:ph type="sldImg"/>
          </p:nvPr>
        </p:nvSpPr>
        <p:spPr>
          <a:solidFill>
            <a:srgbClr val="FFFFFF"/>
          </a:solidFill>
          <a:ln/>
        </p:spPr>
      </p:sp>
      <p:sp>
        <p:nvSpPr>
          <p:cNvPr id="9421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7576536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72829D9-7160-FB45-8C46-0EDD3E4336A5}" type="slidenum">
              <a:rPr lang="en-US" smtClean="0"/>
              <a:t>5</a:t>
            </a:fld>
            <a:endParaRPr lang="en-US" dirty="0"/>
          </a:p>
        </p:txBody>
      </p:sp>
    </p:spTree>
    <p:extLst>
      <p:ext uri="{BB962C8B-B14F-4D97-AF65-F5344CB8AC3E}">
        <p14:creationId xmlns:p14="http://schemas.microsoft.com/office/powerpoint/2010/main" val="9731700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E35CB3-1955-EF4B-A07F-669D25884C65}" type="slidenum">
              <a:rPr lang="uk-UA"/>
              <a:pPr/>
              <a:t>6</a:t>
            </a:fld>
            <a:endParaRPr lang="uk-UA" dirty="0"/>
          </a:p>
        </p:txBody>
      </p:sp>
    </p:spTree>
    <p:extLst>
      <p:ext uri="{BB962C8B-B14F-4D97-AF65-F5344CB8AC3E}">
        <p14:creationId xmlns:p14="http://schemas.microsoft.com/office/powerpoint/2010/main" val="541708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72829D9-7160-FB45-8C46-0EDD3E4336A5}" type="slidenum">
              <a:rPr lang="en-US" smtClean="0"/>
              <a:t>11</a:t>
            </a:fld>
            <a:endParaRPr lang="en-US" dirty="0"/>
          </a:p>
        </p:txBody>
      </p:sp>
    </p:spTree>
    <p:extLst>
      <p:ext uri="{BB962C8B-B14F-4D97-AF65-F5344CB8AC3E}">
        <p14:creationId xmlns:p14="http://schemas.microsoft.com/office/powerpoint/2010/main" val="10315085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4C5397-559E-8D4F-A93B-F60A9D072245}" type="slidenum">
              <a:rPr lang="en-US"/>
              <a:pPr/>
              <a:t>12</a:t>
            </a:fld>
            <a:endParaRPr lang="en-US"/>
          </a:p>
        </p:txBody>
      </p:sp>
      <p:sp>
        <p:nvSpPr>
          <p:cNvPr id="159539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59539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extLst>
      <p:ext uri="{BB962C8B-B14F-4D97-AF65-F5344CB8AC3E}">
        <p14:creationId xmlns:p14="http://schemas.microsoft.com/office/powerpoint/2010/main" val="6226986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13</a:t>
            </a:fld>
            <a:endParaRPr lang="en-US"/>
          </a:p>
        </p:txBody>
      </p:sp>
    </p:spTree>
    <p:extLst>
      <p:ext uri="{BB962C8B-B14F-4D97-AF65-F5344CB8AC3E}">
        <p14:creationId xmlns:p14="http://schemas.microsoft.com/office/powerpoint/2010/main" val="12738389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14</a:t>
            </a:fld>
            <a:endParaRPr lang="en-US"/>
          </a:p>
        </p:txBody>
      </p:sp>
    </p:spTree>
    <p:extLst>
      <p:ext uri="{BB962C8B-B14F-4D97-AF65-F5344CB8AC3E}">
        <p14:creationId xmlns:p14="http://schemas.microsoft.com/office/powerpoint/2010/main" val="14474281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p:cNvSpPr>
          <p:nvPr>
            <p:ph type="sldImg"/>
          </p:nvPr>
        </p:nvSpPr>
        <p:spPr>
          <a:ln/>
        </p:spPr>
      </p:sp>
      <p:sp>
        <p:nvSpPr>
          <p:cNvPr id="48131" name="Notes Placeholder 2"/>
          <p:cNvSpPr>
            <a:spLocks noGrp="1"/>
          </p:cNvSpPr>
          <p:nvPr>
            <p:ph type="body" idx="1"/>
          </p:nvPr>
        </p:nvSpPr>
        <p:spPr>
          <a:noFill/>
          <a:ln/>
        </p:spPr>
        <p:txBody>
          <a:bodyPr/>
          <a:lstStyle/>
          <a:p>
            <a:endParaRPr lang="en-US">
              <a:latin typeface="Arial" pitchFamily="-65" charset="0"/>
              <a:ea typeface="ＭＳ Ｐゴシック" pitchFamily="-65" charset="-128"/>
              <a:cs typeface="ＭＳ Ｐゴシック" pitchFamily="-65" charset="-128"/>
            </a:endParaRPr>
          </a:p>
        </p:txBody>
      </p:sp>
      <p:sp>
        <p:nvSpPr>
          <p:cNvPr id="48132" name="Slide Number Placeholder 3"/>
          <p:cNvSpPr>
            <a:spLocks noGrp="1"/>
          </p:cNvSpPr>
          <p:nvPr>
            <p:ph type="sldNum" sz="quarter" idx="5"/>
          </p:nvPr>
        </p:nvSpPr>
        <p:spPr>
          <a:noFill/>
        </p:spPr>
        <p:txBody>
          <a:bodyPr/>
          <a:lstStyle/>
          <a:p>
            <a:fld id="{C29A8DA6-FEDF-624A-9459-28ED18B6D905}" type="slidenum">
              <a:rPr lang="en-US" smtClean="0">
                <a:latin typeface="Arial" pitchFamily="-65" charset="0"/>
                <a:ea typeface="ＭＳ Ｐゴシック" pitchFamily="-65" charset="-128"/>
                <a:cs typeface="ＭＳ Ｐゴシック" pitchFamily="-65" charset="-128"/>
              </a:rPr>
              <a:pPr/>
              <a:t>15</a:t>
            </a:fld>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4745521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smtClean="0"/>
              <a:t>Laura Terrill</a:t>
            </a:r>
            <a:endParaRPr lang="en-US"/>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961133455"/>
      </p:ext>
    </p:extLst>
  </p:cSld>
  <p:clrMapOvr>
    <a:masterClrMapping/>
  </p:clrMapOvr>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Laura Terrill</a:t>
            </a:r>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1096988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6" name="Footer Placeholder 5"/>
          <p:cNvSpPr>
            <a:spLocks noGrp="1"/>
          </p:cNvSpPr>
          <p:nvPr>
            <p:ph type="ftr" sz="quarter" idx="11"/>
          </p:nvPr>
        </p:nvSpPr>
        <p:spPr>
          <a:xfrm>
            <a:off x="631730" y="6356351"/>
            <a:ext cx="3086100" cy="365125"/>
          </a:xfrm>
        </p:spPr>
        <p:txBody>
          <a:bodyPr/>
          <a:lstStyle>
            <a:lvl1pPr algn="l">
              <a:defRPr/>
            </a:lvl1pPr>
          </a:lstStyle>
          <a:p>
            <a:r>
              <a:rPr lang="en-US" smtClean="0"/>
              <a:t>Laura Terrill</a:t>
            </a:r>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94395463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Laura Terrill</a:t>
            </a:r>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a:solidFill>
                  <a:schemeClr val="tx1"/>
                </a:solidFill>
                <a:effectLst/>
              </a:rPr>
              <a:t>”</a:t>
            </a:r>
          </a:p>
        </p:txBody>
      </p:sp>
    </p:spTree>
    <p:extLst>
      <p:ext uri="{BB962C8B-B14F-4D97-AF65-F5344CB8AC3E}">
        <p14:creationId xmlns:p14="http://schemas.microsoft.com/office/powerpoint/2010/main" val="1583782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Laura Terrill</a:t>
            </a:r>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5781856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Laura Terrill</a:t>
            </a:r>
            <a:endParaRPr lang="en-US"/>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202397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Drag picture to placeholder or click icon to add</a:t>
            </a:r>
            <a:endParaRPr lang="en-US"/>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Drag picture to placeholder or click icon to add</a:t>
            </a:r>
            <a:endParaRPr lang="en-US"/>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Drag picture to placeholder or click icon to add</a:t>
            </a:r>
            <a:endParaRPr lang="en-US"/>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Laura Terrill</a:t>
            </a:r>
            <a:endParaRPr lang="en-US"/>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813915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628650" y="6311902"/>
            <a:ext cx="3086100" cy="365125"/>
          </a:xfrm>
        </p:spPr>
        <p:txBody>
          <a:bodyPr/>
          <a:lstStyle>
            <a:lvl1pPr algn="l">
              <a:defRPr/>
            </a:lvl1pPr>
          </a:lstStyle>
          <a:p>
            <a:r>
              <a:rPr lang="en-US" smtClean="0"/>
              <a:t>Laura Terrill</a:t>
            </a:r>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6304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Laura Terrill</a:t>
            </a:r>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2006593193"/>
      </p:ext>
    </p:extLst>
  </p:cSld>
  <p:clrMapOvr>
    <a:masterClrMapping/>
  </p:clrMapOvr>
  <p:extLst mod="1">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80010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2362200"/>
            <a:ext cx="39243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991100" y="2362200"/>
            <a:ext cx="3924300" cy="3733800"/>
          </a:xfrm>
        </p:spPr>
        <p:txBody>
          <a:bodyPr/>
          <a:lstStyle/>
          <a:p>
            <a:pPr lvl="0"/>
            <a:endParaRPr lang="en-US" noProof="0"/>
          </a:p>
        </p:txBody>
      </p:sp>
      <p:sp>
        <p:nvSpPr>
          <p:cNvPr id="5" name="Date Placeholder 4"/>
          <p:cNvSpPr>
            <a:spLocks noGrp="1"/>
          </p:cNvSpPr>
          <p:nvPr>
            <p:ph type="dt" sz="half" idx="10"/>
          </p:nvPr>
        </p:nvSpPr>
        <p:spPr>
          <a:xfrm>
            <a:off x="7010400" y="6553200"/>
            <a:ext cx="1905000" cy="304800"/>
          </a:xfrm>
          <a:prstGeom prst="rect">
            <a:avLst/>
          </a:prstGeom>
        </p:spPr>
        <p:txBody>
          <a:bodyPr/>
          <a:lstStyle>
            <a:lvl1pPr>
              <a:defRPr/>
            </a:lvl1pPr>
          </a:lstStyle>
          <a:p>
            <a:pPr>
              <a:defRPr/>
            </a:pPr>
            <a:endParaRPr lang="en-US"/>
          </a:p>
        </p:txBody>
      </p:sp>
      <p:sp>
        <p:nvSpPr>
          <p:cNvPr id="6" name="Footer Placeholder 5"/>
          <p:cNvSpPr>
            <a:spLocks noGrp="1"/>
          </p:cNvSpPr>
          <p:nvPr>
            <p:ph type="ftr" sz="quarter" idx="11"/>
          </p:nvPr>
        </p:nvSpPr>
        <p:spPr>
          <a:xfrm>
            <a:off x="3101975" y="6605588"/>
            <a:ext cx="2895600" cy="304800"/>
          </a:xfrm>
        </p:spPr>
        <p:txBody>
          <a:bodyPr/>
          <a:lstStyle>
            <a:lvl1pPr>
              <a:defRPr/>
            </a:lvl1pPr>
          </a:lstStyle>
          <a:p>
            <a:pPr>
              <a:defRPr/>
            </a:pPr>
            <a:r>
              <a:rPr lang="en-US"/>
              <a:t>Laura Terrill</a:t>
            </a:r>
          </a:p>
        </p:txBody>
      </p:sp>
      <p:sp>
        <p:nvSpPr>
          <p:cNvPr id="7" name="Slide Number Placeholder 6"/>
          <p:cNvSpPr>
            <a:spLocks noGrp="1"/>
          </p:cNvSpPr>
          <p:nvPr>
            <p:ph type="sldNum" sz="quarter" idx="12"/>
          </p:nvPr>
        </p:nvSpPr>
        <p:spPr>
          <a:xfrm>
            <a:off x="84138" y="5946775"/>
            <a:ext cx="587375" cy="885825"/>
          </a:xfrm>
          <a:prstGeom prst="rect">
            <a:avLst/>
          </a:prstGeom>
        </p:spPr>
        <p:txBody>
          <a:bodyPr/>
          <a:lstStyle>
            <a:lvl1pPr>
              <a:defRPr/>
            </a:lvl1pPr>
          </a:lstStyle>
          <a:p>
            <a:pPr>
              <a:defRPr/>
            </a:pPr>
            <a:fld id="{5FF811C5-25EF-6C44-958A-B5B360920596}" type="slidenum">
              <a:rPr lang="en-US"/>
              <a:pPr>
                <a:defRPr/>
              </a:pPr>
              <a:t>‹#›</a:t>
            </a:fld>
            <a:endParaRPr lang="en-US"/>
          </a:p>
        </p:txBody>
      </p:sp>
    </p:spTree>
    <p:extLst>
      <p:ext uri="{BB962C8B-B14F-4D97-AF65-F5344CB8AC3E}">
        <p14:creationId xmlns:p14="http://schemas.microsoft.com/office/powerpoint/2010/main" val="1226744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149826" y="6356351"/>
            <a:ext cx="3086100" cy="365125"/>
          </a:xfrm>
        </p:spPr>
        <p:txBody>
          <a:bodyPr/>
          <a:lstStyle>
            <a:lvl1pPr algn="l">
              <a:defRPr/>
            </a:lvl1pPr>
          </a:lstStyle>
          <a:p>
            <a:r>
              <a:rPr lang="en-US" smtClean="0"/>
              <a:t>Laura Terrill</a:t>
            </a:r>
            <a:endParaRPr lang="en-US"/>
          </a:p>
        </p:txBody>
      </p:sp>
      <p:sp>
        <p:nvSpPr>
          <p:cNvPr id="6" name="Slide Number Placeholder 5"/>
          <p:cNvSpPr>
            <a:spLocks noGrp="1"/>
          </p:cNvSpPr>
          <p:nvPr>
            <p:ph type="sldNum" sz="quarter" idx="12"/>
          </p:nvPr>
        </p:nvSpPr>
        <p:spPr>
          <a:xfrm>
            <a:off x="6457950" y="6356351"/>
            <a:ext cx="2057400" cy="365125"/>
          </a:xfrm>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39798545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Laura Terrill</a:t>
            </a:r>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1677398199"/>
      </p:ext>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628650" y="6311899"/>
            <a:ext cx="3086100" cy="365125"/>
          </a:xfrm>
        </p:spPr>
        <p:txBody>
          <a:bodyPr/>
          <a:lstStyle>
            <a:lvl1pPr algn="l">
              <a:defRPr/>
            </a:lvl1pPr>
          </a:lstStyle>
          <a:p>
            <a:r>
              <a:rPr lang="en-US" smtClean="0"/>
              <a:t>Laura Terrill</a:t>
            </a:r>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2013696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smtClean="0"/>
              <a:t>Laura Terrill</a:t>
            </a:r>
            <a:endParaRPr lang="en-US"/>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2001005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a:xfrm>
            <a:off x="590550" y="6356351"/>
            <a:ext cx="3086100" cy="365125"/>
          </a:xfrm>
        </p:spPr>
        <p:txBody>
          <a:bodyPr/>
          <a:lstStyle>
            <a:lvl1pPr algn="l">
              <a:defRPr/>
            </a:lvl1pPr>
          </a:lstStyle>
          <a:p>
            <a:r>
              <a:rPr lang="en-US" smtClean="0"/>
              <a:t>Laura Terrill</a:t>
            </a:r>
            <a:endParaRPr lang="en-US"/>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1298719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3619" y="6356351"/>
            <a:ext cx="3086100" cy="365125"/>
          </a:xfrm>
        </p:spPr>
        <p:txBody>
          <a:bodyPr/>
          <a:lstStyle>
            <a:lvl1pPr algn="l">
              <a:defRPr/>
            </a:lvl1pPr>
          </a:lstStyle>
          <a:p>
            <a:r>
              <a:rPr lang="en-US" smtClean="0"/>
              <a:t>Laura Terrill</a:t>
            </a:r>
            <a:endParaRPr lang="en-US"/>
          </a:p>
        </p:txBody>
      </p:sp>
      <p:sp>
        <p:nvSpPr>
          <p:cNvPr id="4" name="Slide Number Placeholder 3"/>
          <p:cNvSpPr>
            <a:spLocks noGrp="1"/>
          </p:cNvSpPr>
          <p:nvPr>
            <p:ph type="sldNum" sz="quarter" idx="12"/>
          </p:nvPr>
        </p:nvSpPr>
        <p:spPr>
          <a:xfrm>
            <a:off x="6954061" y="6356351"/>
            <a:ext cx="2057400" cy="365125"/>
          </a:xfrm>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557285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Laura Terrill</a:t>
            </a:r>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1119650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Laura Terrill</a:t>
            </a:r>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1720658760"/>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1.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smtClean="0"/>
              <a:t>Laura Terrill</a:t>
            </a:r>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57F1E4F-1CFF-5643-939E-02111984F565}" type="slidenum">
              <a:rPr lang="en-US" smtClean="0"/>
              <a:t>‹#›</a:t>
            </a:fld>
            <a:endParaRPr lang="en-US"/>
          </a:p>
        </p:txBody>
      </p:sp>
    </p:spTree>
    <p:extLst>
      <p:ext uri="{BB962C8B-B14F-4D97-AF65-F5344CB8AC3E}">
        <p14:creationId xmlns:p14="http://schemas.microsoft.com/office/powerpoint/2010/main" val="853070861"/>
      </p:ext>
    </p:extLst>
  </p:cSld>
  <p:clrMap bg1="dk1" tx1="lt1" bg2="dk2" tx2="lt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 id="2147483816" r:id="rId13"/>
    <p:sldLayoutId id="2147483817" r:id="rId14"/>
    <p:sldLayoutId id="2147483818" r:id="rId15"/>
    <p:sldLayoutId id="2147483819" r:id="rId16"/>
    <p:sldLayoutId id="2147483820" r:id="rId17"/>
    <p:sldLayoutId id="2147483821" r:id="rId18"/>
  </p:sldLayoutIdLst>
  <p:hf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8.pn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1.tiff"/><Relationship Id="rId4" Type="http://schemas.openxmlformats.org/officeDocument/2006/relationships/image" Target="../media/image22.jpg"/><Relationship Id="rId5" Type="http://schemas.openxmlformats.org/officeDocument/2006/relationships/image" Target="../media/image23.jpg"/><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4.tiff"/><Relationship Id="rId4" Type="http://schemas.openxmlformats.org/officeDocument/2006/relationships/image" Target="../media/image5.emf"/><Relationship Id="rId5" Type="http://schemas.openxmlformats.org/officeDocument/2006/relationships/image" Target="../media/image6.tiff"/><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eg"/><Relationship Id="rId3" Type="http://schemas.openxmlformats.org/officeDocument/2006/relationships/image" Target="../media/image2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2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emf"/></Relationships>
</file>

<file path=ppt/slides/_rels/slide23.xml.rels><?xml version="1.0" encoding="UTF-8" standalone="yes"?>
<Relationships xmlns="http://schemas.openxmlformats.org/package/2006/relationships"><Relationship Id="rId3" Type="http://schemas.openxmlformats.org/officeDocument/2006/relationships/image" Target="../media/image29.jpg"/><Relationship Id="rId4" Type="http://schemas.openxmlformats.org/officeDocument/2006/relationships/image" Target="../media/image30.jpg"/><Relationship Id="rId5" Type="http://schemas.openxmlformats.org/officeDocument/2006/relationships/image" Target="../media/image31.png"/><Relationship Id="rId6" Type="http://schemas.openxmlformats.org/officeDocument/2006/relationships/image" Target="../media/image32.jpeg"/><Relationship Id="rId7" Type="http://schemas.openxmlformats.org/officeDocument/2006/relationships/image" Target="../media/image33.jpeg"/><Relationship Id="rId1" Type="http://schemas.openxmlformats.org/officeDocument/2006/relationships/slideLayout" Target="../slideLayouts/slideLayout6.xml"/><Relationship Id="rId2" Type="http://schemas.openxmlformats.org/officeDocument/2006/relationships/image" Target="../media/image2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8.png"/><Relationship Id="rId3"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 Id="rId3" Type="http://schemas.openxmlformats.org/officeDocument/2006/relationships/image" Target="../media/image3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7.tiff"/><Relationship Id="rId4" Type="http://schemas.openxmlformats.org/officeDocument/2006/relationships/image" Target="../media/image38.tiff"/><Relationship Id="rId5" Type="http://schemas.openxmlformats.org/officeDocument/2006/relationships/image" Target="../media/image39.tiff"/><Relationship Id="rId6" Type="http://schemas.openxmlformats.org/officeDocument/2006/relationships/image" Target="../media/image40.tiff"/><Relationship Id="rId7" Type="http://schemas.openxmlformats.org/officeDocument/2006/relationships/image" Target="../media/image41.png"/><Relationship Id="rId8" Type="http://schemas.openxmlformats.org/officeDocument/2006/relationships/image" Target="../media/image42.png"/><Relationship Id="rId9" Type="http://schemas.openxmlformats.org/officeDocument/2006/relationships/image" Target="../media/image43.png"/><Relationship Id="rId10" Type="http://schemas.openxmlformats.org/officeDocument/2006/relationships/image" Target="../media/image44.png"/><Relationship Id="rId11" Type="http://schemas.openxmlformats.org/officeDocument/2006/relationships/image" Target="../media/image45.tiff"/><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4" Type="http://schemas.openxmlformats.org/officeDocument/2006/relationships/image" Target="../media/image5.emf"/><Relationship Id="rId5" Type="http://schemas.openxmlformats.org/officeDocument/2006/relationships/image" Target="../media/image6.tiff"/><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6.tif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34.xml.rels><?xml version="1.0" encoding="UTF-8" standalone="yes"?>
<Relationships xmlns="http://schemas.openxmlformats.org/package/2006/relationships"><Relationship Id="rId3" Type="http://schemas.openxmlformats.org/officeDocument/2006/relationships/image" Target="../media/image49.tiff"/><Relationship Id="rId4" Type="http://schemas.openxmlformats.org/officeDocument/2006/relationships/image" Target="../media/image50.tiff"/><Relationship Id="rId1" Type="http://schemas.openxmlformats.org/officeDocument/2006/relationships/slideLayout" Target="../slideLayouts/slideLayout16.xml"/><Relationship Id="rId2" Type="http://schemas.openxmlformats.org/officeDocument/2006/relationships/image" Target="../media/image48.tif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png"/><Relationship Id="rId5" Type="http://schemas.openxmlformats.org/officeDocument/2006/relationships/image" Target="../media/image9.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8.jpeg"/><Relationship Id="rId4" Type="http://schemas.openxmlformats.org/officeDocument/2006/relationships/image" Target="../media/image59.jpeg"/><Relationship Id="rId5" Type="http://schemas.openxmlformats.org/officeDocument/2006/relationships/image" Target="../media/image60.jpeg"/><Relationship Id="rId6" Type="http://schemas.openxmlformats.org/officeDocument/2006/relationships/image" Target="../media/image61.jpeg"/><Relationship Id="rId1" Type="http://schemas.openxmlformats.org/officeDocument/2006/relationships/slideLayout" Target="../slideLayouts/slideLayout2.xml"/><Relationship Id="rId2" Type="http://schemas.openxmlformats.org/officeDocument/2006/relationships/image" Target="../media/image57.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2.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jpeg"/><Relationship Id="rId5" Type="http://schemas.openxmlformats.org/officeDocument/2006/relationships/image" Target="../media/image12.jpeg"/><Relationship Id="rId6" Type="http://schemas.openxmlformats.org/officeDocument/2006/relationships/image" Target="../media/image13.jpeg"/><Relationship Id="rId7" Type="http://schemas.openxmlformats.org/officeDocument/2006/relationships/image" Target="../media/image14.jpeg"/><Relationship Id="rId8" Type="http://schemas.openxmlformats.org/officeDocument/2006/relationships/image" Target="../media/image15.jpe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image" Target="../media/image64.png"/><Relationship Id="rId5" Type="http://schemas.openxmlformats.org/officeDocument/2006/relationships/image" Target="../media/image65.png"/><Relationship Id="rId6" Type="http://schemas.openxmlformats.org/officeDocument/2006/relationships/image" Target="../media/image66.png"/><Relationship Id="rId7" Type="http://schemas.openxmlformats.org/officeDocument/2006/relationships/image" Target="../media/image67.jpeg"/><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tiff"/><Relationship Id="rId3" Type="http://schemas.openxmlformats.org/officeDocument/2006/relationships/image" Target="../media/image69.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2.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3.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6.png"/></Relationships>
</file>

<file path=ppt/slides/_rels/slide60.xml.rels><?xml version="1.0" encoding="UTF-8" standalone="yes"?>
<Relationships xmlns="http://schemas.openxmlformats.org/package/2006/relationships"><Relationship Id="rId3" Type="http://schemas.openxmlformats.org/officeDocument/2006/relationships/hyperlink" Target="http://www.flickr.com/photos/dilaudid/4954719152/sizes/m/" TargetMode="External"/><Relationship Id="rId4" Type="http://schemas.openxmlformats.org/officeDocument/2006/relationships/image" Target="../media/image74.jpeg"/><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5.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6.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7.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6.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8.jpe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9.jpeg"/><Relationship Id="rId3" Type="http://schemas.openxmlformats.org/officeDocument/2006/relationships/image" Target="../media/image8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image" Target="../media/image81.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82.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3.png"/></Relationships>
</file>

<file path=ppt/slides/_rels/slide73.xml.rels><?xml version="1.0" encoding="UTF-8" standalone="yes"?>
<Relationships xmlns="http://schemas.openxmlformats.org/package/2006/relationships"><Relationship Id="rId3" Type="http://schemas.openxmlformats.org/officeDocument/2006/relationships/image" Target="../media/image85.png"/><Relationship Id="rId4" Type="http://schemas.openxmlformats.org/officeDocument/2006/relationships/image" Target="../media/image86.png"/><Relationship Id="rId5" Type="http://schemas.openxmlformats.org/officeDocument/2006/relationships/image" Target="../media/image87.png"/><Relationship Id="rId6" Type="http://schemas.openxmlformats.org/officeDocument/2006/relationships/image" Target="../media/image88.png"/><Relationship Id="rId1" Type="http://schemas.openxmlformats.org/officeDocument/2006/relationships/slideLayout" Target="../slideLayouts/slideLayout7.xml"/><Relationship Id="rId2" Type="http://schemas.openxmlformats.org/officeDocument/2006/relationships/image" Target="../media/image84.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89.jp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90.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1.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8230824" cy="1540948"/>
          </a:xfrm>
        </p:spPr>
        <p:txBody>
          <a:bodyPr>
            <a:noAutofit/>
          </a:bodyPr>
          <a:lstStyle/>
          <a:p>
            <a:pPr algn="ctr"/>
            <a:r>
              <a:rPr lang="en-US" sz="3600" b="1" dirty="0"/>
              <a:t/>
            </a:r>
            <a:br>
              <a:rPr lang="en-US" sz="3600" b="1" dirty="0"/>
            </a:br>
            <a:r>
              <a:rPr lang="en-US" sz="3600" b="1" dirty="0"/>
              <a:t>Using the IPA as an Instructional Focus</a:t>
            </a:r>
            <a:r>
              <a:rPr lang="en-US" sz="3600" dirty="0"/>
              <a:t/>
            </a:r>
            <a:br>
              <a:rPr lang="en-US" sz="3600" dirty="0"/>
            </a:br>
            <a:endParaRPr lang="en-US" sz="3600" dirty="0"/>
          </a:p>
        </p:txBody>
      </p:sp>
      <p:sp>
        <p:nvSpPr>
          <p:cNvPr id="9" name="Text Placeholder 8"/>
          <p:cNvSpPr>
            <a:spLocks noGrp="1"/>
          </p:cNvSpPr>
          <p:nvPr>
            <p:ph type="body" sz="half" idx="2"/>
          </p:nvPr>
        </p:nvSpPr>
        <p:spPr>
          <a:xfrm>
            <a:off x="127563" y="5068753"/>
            <a:ext cx="8733101" cy="1789247"/>
          </a:xfrm>
        </p:spPr>
        <p:txBody>
          <a:bodyPr anchor="b">
            <a:normAutofit/>
          </a:bodyPr>
          <a:lstStyle/>
          <a:p>
            <a:r>
              <a:rPr lang="en-US" sz="2400" dirty="0"/>
              <a:t>Laura Terrill</a:t>
            </a:r>
          </a:p>
          <a:p>
            <a:r>
              <a:rPr lang="en-US" sz="2400" dirty="0"/>
              <a:t>FLASCC October 2017</a:t>
            </a:r>
          </a:p>
        </p:txBody>
      </p:sp>
      <p:pic>
        <p:nvPicPr>
          <p:cNvPr id="6" name="Content Placeholder 3"/>
          <p:cNvPicPr>
            <a:picLocks noGrp="1" noChangeAspect="1"/>
          </p:cNvPicPr>
          <p:nvPr>
            <p:ph idx="4294967295"/>
          </p:nvPr>
        </p:nvPicPr>
        <p:blipFill rotWithShape="1">
          <a:blip r:embed="rId2"/>
          <a:srcRect t="4171" r="4657" b="9532"/>
          <a:stretch/>
        </p:blipFill>
        <p:spPr>
          <a:xfrm>
            <a:off x="2331224" y="1762506"/>
            <a:ext cx="4508500" cy="4371975"/>
          </a:xfrm>
          <a:prstGeom prst="rect">
            <a:avLst/>
          </a:prstGeom>
          <a:effectLst>
            <a:outerShdw blurRad="50800" dir="14400000">
              <a:srgbClr val="000000">
                <a:alpha val="40000"/>
              </a:srgbClr>
            </a:outerShdw>
          </a:effectLst>
        </p:spPr>
      </p:pic>
    </p:spTree>
    <p:extLst>
      <p:ext uri="{BB962C8B-B14F-4D97-AF65-F5344CB8AC3E}">
        <p14:creationId xmlns:p14="http://schemas.microsoft.com/office/powerpoint/2010/main" val="213134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Performance</a:t>
            </a:r>
          </a:p>
        </p:txBody>
      </p:sp>
      <p:pic>
        <p:nvPicPr>
          <p:cNvPr id="3" name="Picture 2"/>
          <p:cNvPicPr>
            <a:picLocks/>
          </p:cNvPicPr>
          <p:nvPr/>
        </p:nvPicPr>
        <p:blipFill rotWithShape="1">
          <a:blip r:embed="rId2">
            <a:extLst>
              <a:ext uri="{28A0092B-C50C-407E-A947-70E740481C1C}">
                <a14:useLocalDpi xmlns:a14="http://schemas.microsoft.com/office/drawing/2010/main" val="0"/>
              </a:ext>
            </a:extLst>
          </a:blip>
          <a:srcRect b="6267"/>
          <a:stretch/>
        </p:blipFill>
        <p:spPr>
          <a:xfrm>
            <a:off x="505345" y="2267806"/>
            <a:ext cx="3749040" cy="3505254"/>
          </a:xfrm>
          <a:prstGeom prst="rect">
            <a:avLst/>
          </a:prstGeom>
        </p:spPr>
      </p:pic>
      <p:sp>
        <p:nvSpPr>
          <p:cNvPr id="7" name="Content Placeholder 8"/>
          <p:cNvSpPr txBox="1">
            <a:spLocks/>
          </p:cNvSpPr>
          <p:nvPr/>
        </p:nvSpPr>
        <p:spPr>
          <a:xfrm>
            <a:off x="4617333" y="2317421"/>
            <a:ext cx="3884003" cy="3909383"/>
          </a:xfrm>
          <a:prstGeom prst="rect">
            <a:avLst/>
          </a:prstGeom>
          <a:ln>
            <a:solidFill>
              <a:schemeClr val="accent1"/>
            </a:solidFill>
          </a:ln>
        </p:spPr>
        <p:txBody>
          <a:bodyPr vert="horz">
            <a:normAutofit fontScale="92500" lnSpcReduction="20000"/>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smtClean="0">
                <a:ln>
                  <a:noFill/>
                </a:ln>
                <a:solidFill>
                  <a:schemeClr val="tx1"/>
                </a:solidFill>
                <a:effectLst/>
                <a:uLnTx/>
                <a:uFillTx/>
                <a:latin typeface="+mn-lt"/>
                <a:ea typeface="+mn-ea"/>
                <a:cs typeface="+mn-cs"/>
              </a:rPr>
              <a:t>Based on classroom instruction</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smtClean="0">
                <a:ln>
                  <a:noFill/>
                </a:ln>
                <a:solidFill>
                  <a:schemeClr val="tx1"/>
                </a:solidFill>
                <a:effectLst/>
                <a:uLnTx/>
                <a:uFillTx/>
                <a:latin typeface="+mn-lt"/>
                <a:ea typeface="+mn-ea"/>
                <a:cs typeface="+mn-cs"/>
              </a:rPr>
              <a:t>Practiced</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smtClean="0">
                <a:ln>
                  <a:noFill/>
                </a:ln>
                <a:solidFill>
                  <a:schemeClr val="tx1"/>
                </a:solidFill>
                <a:effectLst/>
                <a:uLnTx/>
                <a:uFillTx/>
                <a:latin typeface="+mn-lt"/>
                <a:ea typeface="+mn-ea"/>
                <a:cs typeface="+mn-cs"/>
              </a:rPr>
              <a:t>Familiar content and context</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a:ln>
                  <a:noFill/>
                </a:ln>
                <a:solidFill>
                  <a:schemeClr val="tx1"/>
                </a:solidFill>
                <a:effectLst/>
                <a:uLnTx/>
                <a:uFillTx/>
                <a:latin typeface="+mn-lt"/>
                <a:ea typeface="+mn-ea"/>
                <a:cs typeface="+mn-cs"/>
              </a:rPr>
              <a:t>Learners practice the functions and related structures, vocabulary through a variety of tasks to get ready for the final performance assessment tasks</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None/>
              <a:tabLst/>
              <a:defRPr/>
            </a:pPr>
            <a:endParaRPr kumimoji="0" lang="en-US" sz="2900" b="0" i="0" u="none" strike="noStrike" kern="1200" cap="none" spc="0" normalizeH="0" baseline="0" noProof="0" dirty="0">
              <a:ln>
                <a:noFill/>
              </a:ln>
              <a:solidFill>
                <a:schemeClr val="tx1"/>
              </a:solidFill>
              <a:effectLst/>
              <a:uLnTx/>
              <a:uFillTx/>
              <a:latin typeface="+mn-lt"/>
              <a:ea typeface="+mn-ea"/>
              <a:cs typeface="+mn-cs"/>
            </a:endParaRPr>
          </a:p>
        </p:txBody>
      </p:sp>
      <p:sp>
        <p:nvSpPr>
          <p:cNvPr id="9" name="Text Placeholder 7"/>
          <p:cNvSpPr txBox="1">
            <a:spLocks/>
          </p:cNvSpPr>
          <p:nvPr/>
        </p:nvSpPr>
        <p:spPr>
          <a:xfrm>
            <a:off x="4617332" y="1741157"/>
            <a:ext cx="3892393" cy="576262"/>
          </a:xfrm>
          <a:prstGeom prst="rect">
            <a:avLst/>
          </a:prstGeom>
          <a:solidFill>
            <a:schemeClr val="tx2"/>
          </a:solidFill>
          <a:ln>
            <a:solidFill>
              <a:schemeClr val="accent1"/>
            </a:solidFill>
          </a:ln>
        </p:spPr>
        <p:txBody>
          <a:bodyPr vert="horz" rtlCol="0" anchor="ctr">
            <a:normAutofit lnSpcReduction="10000"/>
          </a:bodyPr>
          <a:lstStyle/>
          <a:p>
            <a:pPr marL="0" marR="0" lvl="0" indent="0" algn="ctr" defTabSz="914400" rtl="0" eaLnBrk="1" fontAlgn="auto" latinLnBrk="0" hangingPunct="1">
              <a:lnSpc>
                <a:spcPct val="100000"/>
              </a:lnSpc>
              <a:spcBef>
                <a:spcPts val="700"/>
              </a:spcBef>
              <a:spcAft>
                <a:spcPts val="0"/>
              </a:spcAft>
              <a:buClr>
                <a:schemeClr val="accent2"/>
              </a:buClr>
              <a:buSzPct val="60000"/>
              <a:buFontTx/>
              <a:buNone/>
              <a:tabLst/>
              <a:defRPr/>
            </a:pPr>
            <a:r>
              <a:rPr kumimoji="0" lang="en-US" sz="3200" b="1" i="0" u="none" strike="noStrike" kern="1200" cap="none" spc="0" normalizeH="0" baseline="0" noProof="0" dirty="0">
                <a:ln>
                  <a:noFill/>
                </a:ln>
                <a:solidFill>
                  <a:srgbClr val="FFFFFF"/>
                </a:solidFill>
                <a:effectLst/>
                <a:uLnTx/>
                <a:uFillTx/>
                <a:latin typeface="+mn-lt"/>
                <a:ea typeface="+mn-ea"/>
                <a:cs typeface="+mn-cs"/>
              </a:rPr>
              <a:t>Performance</a:t>
            </a:r>
            <a:r>
              <a:rPr kumimoji="0" lang="en-US" sz="2000" b="1" i="0" u="none" strike="noStrike" kern="1200" cap="none" spc="0" normalizeH="0" baseline="0" noProof="0" dirty="0">
                <a:ln>
                  <a:noFill/>
                </a:ln>
                <a:solidFill>
                  <a:srgbClr val="FFFFFF"/>
                </a:solidFill>
                <a:effectLst/>
                <a:uLnTx/>
                <a:uFillTx/>
                <a:latin typeface="+mn-lt"/>
                <a:ea typeface="+mn-ea"/>
                <a:cs typeface="+mn-cs"/>
              </a:rPr>
              <a:t>	</a:t>
            </a:r>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10</a:t>
            </a:fld>
            <a:endParaRPr lang="en-US" dirty="0"/>
          </a:p>
        </p:txBody>
      </p:sp>
    </p:spTree>
    <p:extLst>
      <p:ext uri="{BB962C8B-B14F-4D97-AF65-F5344CB8AC3E}">
        <p14:creationId xmlns:p14="http://schemas.microsoft.com/office/powerpoint/2010/main" val="20632209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341313" y="150965"/>
            <a:ext cx="8421687" cy="993775"/>
          </a:xfrm>
        </p:spPr>
        <p:txBody>
          <a:bodyPr>
            <a:normAutofit/>
          </a:bodyPr>
          <a:lstStyle/>
          <a:p>
            <a:pPr eaLnBrk="1" hangingPunct="1"/>
            <a:r>
              <a:rPr lang="en-US" sz="3200" i="1" dirty="0">
                <a:solidFill>
                  <a:schemeClr val="tx1"/>
                </a:solidFill>
              </a:rPr>
              <a:t>NCSSFL-ACTFL Global Can-Do Benchmarks </a:t>
            </a:r>
            <a:endParaRPr lang="en-US" sz="3200" dirty="0">
              <a:solidFill>
                <a:schemeClr val="tx1"/>
              </a:solidFill>
            </a:endParaRPr>
          </a:p>
        </p:txBody>
      </p:sp>
      <p:sp>
        <p:nvSpPr>
          <p:cNvPr id="5" name="Slide Number Placeholder 4"/>
          <p:cNvSpPr>
            <a:spLocks noGrp="1"/>
          </p:cNvSpPr>
          <p:nvPr>
            <p:ph type="sldNum" sz="quarter" idx="12"/>
          </p:nvPr>
        </p:nvSpPr>
        <p:spPr/>
        <p:txBody>
          <a:bodyPr>
            <a:normAutofit/>
          </a:bodyPr>
          <a:lstStyle/>
          <a:p>
            <a:fld id="{74C2F60E-34D8-DD42-93FD-7BD7AE432328}" type="slidenum">
              <a:rPr lang="en-US"/>
              <a:pPr/>
              <a:t>11</a:t>
            </a:fld>
            <a:endParaRPr lang="en-US" dirty="0"/>
          </a:p>
        </p:txBody>
      </p:sp>
      <p:pic>
        <p:nvPicPr>
          <p:cNvPr id="6" name="Picture 5" descr="Screen Shot 2015-05-20 at 11.02.30 PM.png"/>
          <p:cNvPicPr>
            <a:picLocks noChangeAspect="1"/>
          </p:cNvPicPr>
          <p:nvPr/>
        </p:nvPicPr>
        <p:blipFill>
          <a:blip r:embed="rId3"/>
          <a:stretch>
            <a:fillRect/>
          </a:stretch>
        </p:blipFill>
        <p:spPr>
          <a:xfrm>
            <a:off x="590550" y="1158595"/>
            <a:ext cx="8131568" cy="5266944"/>
          </a:xfrm>
          <a:prstGeom prst="rect">
            <a:avLst/>
          </a:prstGeom>
        </p:spPr>
      </p:pic>
    </p:spTree>
    <p:extLst>
      <p:ext uri="{BB962C8B-B14F-4D97-AF65-F5344CB8AC3E}">
        <p14:creationId xmlns:p14="http://schemas.microsoft.com/office/powerpoint/2010/main" val="17009777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4370" name="Rectangle 2"/>
          <p:cNvSpPr>
            <a:spLocks noGrp="1" noChangeArrowheads="1"/>
          </p:cNvSpPr>
          <p:nvPr>
            <p:ph type="title"/>
          </p:nvPr>
        </p:nvSpPr>
        <p:spPr>
          <a:xfrm>
            <a:off x="612648" y="25400"/>
            <a:ext cx="8153400" cy="990600"/>
          </a:xfrm>
        </p:spPr>
        <p:txBody>
          <a:bodyPr>
            <a:normAutofit/>
          </a:bodyPr>
          <a:lstStyle/>
          <a:p>
            <a:r>
              <a:rPr lang="en-US" sz="3600" dirty="0">
                <a:solidFill>
                  <a:schemeClr val="tx1"/>
                </a:solidFill>
              </a:rPr>
              <a:t>Performance Rubric – Interpersonal Task</a:t>
            </a:r>
          </a:p>
        </p:txBody>
      </p:sp>
      <p:graphicFrame>
        <p:nvGraphicFramePr>
          <p:cNvPr id="7" name="Content Placeholder 6"/>
          <p:cNvGraphicFramePr>
            <a:graphicFrameLocks noGrp="1"/>
          </p:cNvGraphicFramePr>
          <p:nvPr>
            <p:ph sz="quarter" idx="1"/>
          </p:nvPr>
        </p:nvGraphicFramePr>
        <p:xfrm>
          <a:off x="177800" y="927100"/>
          <a:ext cx="8766175" cy="5456682"/>
        </p:xfrm>
        <a:graphic>
          <a:graphicData uri="http://schemas.openxmlformats.org/drawingml/2006/table">
            <a:tbl>
              <a:tblPr firstRow="1" bandRow="1">
                <a:tableStyleId>{5C22544A-7EE6-4342-B048-85BDC9FD1C3A}</a:tableStyleId>
              </a:tblPr>
              <a:tblGrid>
                <a:gridCol w="1753235"/>
                <a:gridCol w="1753235"/>
                <a:gridCol w="1753235"/>
                <a:gridCol w="1753235"/>
                <a:gridCol w="1753235"/>
              </a:tblGrid>
              <a:tr h="370840">
                <a:tc>
                  <a:txBody>
                    <a:bodyPr/>
                    <a:lstStyle/>
                    <a:p>
                      <a:pPr marL="0" marR="0">
                        <a:lnSpc>
                          <a:spcPct val="150000"/>
                        </a:lnSpc>
                        <a:spcBef>
                          <a:spcPts val="0"/>
                        </a:spcBef>
                        <a:spcAft>
                          <a:spcPts val="0"/>
                        </a:spcAft>
                      </a:pPr>
                      <a:endParaRPr lang="en-US" sz="1100" dirty="0">
                        <a:latin typeface="Times New Roman"/>
                        <a:ea typeface="Cambria"/>
                        <a:cs typeface="Times New Roman"/>
                      </a:endParaRPr>
                    </a:p>
                  </a:txBody>
                  <a:tcPr marL="68580" marR="68580" marT="0" marB="0"/>
                </a:tc>
                <a:tc>
                  <a:txBody>
                    <a:bodyPr/>
                    <a:lstStyle/>
                    <a:p>
                      <a:pPr marL="0" marR="0" algn="ctr">
                        <a:lnSpc>
                          <a:spcPct val="115000"/>
                        </a:lnSpc>
                        <a:spcBef>
                          <a:spcPts val="0"/>
                        </a:spcBef>
                        <a:spcAft>
                          <a:spcPts val="0"/>
                        </a:spcAft>
                      </a:pPr>
                      <a:r>
                        <a:rPr lang="en-US" sz="1100" b="1" dirty="0">
                          <a:latin typeface="Times New Roman"/>
                          <a:ea typeface="Cambria"/>
                          <a:cs typeface="Times New Roman"/>
                        </a:rPr>
                        <a:t>Strong </a:t>
                      </a:r>
                      <a:endParaRPr lang="en-US" sz="1100" dirty="0">
                        <a:latin typeface="Times New Roman"/>
                        <a:ea typeface="Cambria"/>
                        <a:cs typeface="Times New Roman"/>
                      </a:endParaRPr>
                    </a:p>
                    <a:p>
                      <a:pPr marL="0" marR="0" algn="ctr">
                        <a:lnSpc>
                          <a:spcPct val="115000"/>
                        </a:lnSpc>
                        <a:spcBef>
                          <a:spcPts val="0"/>
                        </a:spcBef>
                        <a:spcAft>
                          <a:spcPts val="0"/>
                        </a:spcAft>
                      </a:pPr>
                      <a:r>
                        <a:rPr lang="en-US" sz="1100" b="1" dirty="0">
                          <a:latin typeface="Times New Roman"/>
                          <a:ea typeface="Cambria"/>
                          <a:cs typeface="Times New Roman"/>
                        </a:rPr>
                        <a:t>Performance</a:t>
                      </a:r>
                      <a:endParaRPr lang="en-US" sz="1100" dirty="0">
                        <a:latin typeface="Times New Roman"/>
                        <a:ea typeface="Cambria"/>
                        <a:cs typeface="Times New Roman"/>
                      </a:endParaRPr>
                    </a:p>
                    <a:p>
                      <a:pPr marL="0" marR="0">
                        <a:lnSpc>
                          <a:spcPct val="150000"/>
                        </a:lnSpc>
                        <a:spcBef>
                          <a:spcPts val="0"/>
                        </a:spcBef>
                        <a:spcAft>
                          <a:spcPts val="0"/>
                        </a:spcAft>
                      </a:pPr>
                      <a:r>
                        <a:rPr lang="en-US" sz="1100" b="1" dirty="0">
                          <a:latin typeface="Times New Roman"/>
                          <a:ea typeface="Cambria"/>
                          <a:cs typeface="Times New Roman"/>
                        </a:rPr>
                        <a:t>   10                                  9</a:t>
                      </a:r>
                      <a:endParaRPr lang="en-US" sz="1100" dirty="0">
                        <a:latin typeface="Times New Roman"/>
                        <a:ea typeface="Cambria"/>
                        <a:cs typeface="Times New Roman"/>
                      </a:endParaRPr>
                    </a:p>
                  </a:txBody>
                  <a:tcPr marL="68580" marR="68580" marT="0" marB="0"/>
                </a:tc>
                <a:tc>
                  <a:txBody>
                    <a:bodyPr/>
                    <a:lstStyle/>
                    <a:p>
                      <a:pPr marL="0" marR="0" algn="ctr">
                        <a:lnSpc>
                          <a:spcPct val="115000"/>
                        </a:lnSpc>
                        <a:spcBef>
                          <a:spcPts val="0"/>
                        </a:spcBef>
                        <a:spcAft>
                          <a:spcPts val="0"/>
                        </a:spcAft>
                      </a:pPr>
                      <a:r>
                        <a:rPr lang="en-US" sz="1100" b="1" dirty="0">
                          <a:latin typeface="Times New Roman"/>
                          <a:ea typeface="Cambria"/>
                          <a:cs typeface="Times New Roman"/>
                        </a:rPr>
                        <a:t>Meets Expectations</a:t>
                      </a:r>
                      <a:endParaRPr lang="en-US" sz="1100" dirty="0">
                        <a:latin typeface="Times New Roman"/>
                        <a:ea typeface="Cambria"/>
                        <a:cs typeface="Times New Roman"/>
                      </a:endParaRPr>
                    </a:p>
                    <a:p>
                      <a:pPr marL="0" marR="0" algn="ctr">
                        <a:lnSpc>
                          <a:spcPct val="150000"/>
                        </a:lnSpc>
                        <a:spcBef>
                          <a:spcPts val="0"/>
                        </a:spcBef>
                        <a:spcAft>
                          <a:spcPts val="0"/>
                        </a:spcAft>
                      </a:pPr>
                      <a:r>
                        <a:rPr lang="en-US" sz="1100" b="1" dirty="0">
                          <a:latin typeface="Times New Roman"/>
                          <a:ea typeface="Cambria"/>
                          <a:cs typeface="Times New Roman"/>
                        </a:rPr>
                        <a:t>8</a:t>
                      </a:r>
                      <a:endParaRPr lang="en-US" sz="1100" dirty="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b="1" dirty="0">
                          <a:latin typeface="Times New Roman"/>
                          <a:ea typeface="Cambria"/>
                          <a:cs typeface="Times New Roman"/>
                        </a:rPr>
                        <a:t>Approaching Expectations</a:t>
                      </a:r>
                      <a:endParaRPr lang="en-US" sz="1100" dirty="0">
                        <a:latin typeface="Times New Roman"/>
                        <a:ea typeface="Cambria"/>
                        <a:cs typeface="Times New Roman"/>
                      </a:endParaRPr>
                    </a:p>
                    <a:p>
                      <a:pPr marL="0" marR="0" algn="ctr">
                        <a:lnSpc>
                          <a:spcPct val="115000"/>
                        </a:lnSpc>
                        <a:spcBef>
                          <a:spcPts val="0"/>
                        </a:spcBef>
                        <a:spcAft>
                          <a:spcPts val="0"/>
                        </a:spcAft>
                      </a:pPr>
                      <a:r>
                        <a:rPr lang="en-US" sz="1100" b="1" dirty="0">
                          <a:latin typeface="Times New Roman"/>
                          <a:ea typeface="Cambria"/>
                          <a:cs typeface="Times New Roman"/>
                        </a:rPr>
                        <a:t>7</a:t>
                      </a:r>
                      <a:endParaRPr lang="en-US" sz="1100" dirty="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b="1" dirty="0" err="1">
                          <a:latin typeface="Times New Roman"/>
                          <a:ea typeface="Cambria"/>
                          <a:cs typeface="Times New Roman"/>
                        </a:rPr>
                        <a:t>Strugging</a:t>
                      </a:r>
                      <a:endParaRPr lang="en-US" sz="1100">
                        <a:latin typeface="Times New Roman"/>
                        <a:ea typeface="Cambria"/>
                        <a:cs typeface="Times New Roman"/>
                      </a:endParaRPr>
                    </a:p>
                    <a:p>
                      <a:pPr marL="0" marR="0" algn="ctr">
                        <a:lnSpc>
                          <a:spcPct val="115000"/>
                        </a:lnSpc>
                        <a:spcBef>
                          <a:spcPts val="0"/>
                        </a:spcBef>
                        <a:spcAft>
                          <a:spcPts val="0"/>
                        </a:spcAft>
                      </a:pPr>
                      <a:r>
                        <a:rPr lang="en-US" sz="1100" b="1">
                          <a:latin typeface="Times New Roman"/>
                          <a:ea typeface="Cambria"/>
                          <a:cs typeface="Times New Roman"/>
                        </a:rPr>
                        <a:t>6  </a:t>
                      </a:r>
                      <a:endParaRPr lang="en-US" sz="1100">
                        <a:latin typeface="Times New Roman"/>
                        <a:ea typeface="Cambria"/>
                        <a:cs typeface="Times New Roman"/>
                      </a:endParaRPr>
                    </a:p>
                  </a:txBody>
                  <a:tcPr marL="68580" marR="68580" marT="0" marB="0" anchor="ctr"/>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well am I understood?</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easily understood; errors in speaking are minor and do not interfere with communication.</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understood most of the time; may need to repeat or reword occasionally; errors in speaking do not interfere with communication.</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difficult to understand at times; may ask for help expressing ideas; some errors may interfere with communication.</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extremely difficult to understand; repeat frequently; errors interfere with communication.</a:t>
                      </a:r>
                    </a:p>
                  </a:txBody>
                  <a:tcPr marL="68580" marR="68580" marT="0" marB="0" anchor="ctr"/>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involved am I in the conversation?</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ask a variety of relevant questions to keep the conversation going; respond to questions and/or add follow-up comments; encourage others to participate.</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ask relevant questions to keep the conversation going; respond to questions and/or make a follow-up comment; equal participant in conversation.</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ask a few relevant questions; give simple or minimal answers to questions.</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ask random questions that may or may not be on topic; minimal participation.</a:t>
                      </a:r>
                    </a:p>
                  </a:txBody>
                  <a:tcPr marL="68580" marR="68580" marT="0" marB="0" anchor="ctr"/>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easily do I deliver my thoughts?</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Cambria"/>
                          <a:ea typeface="Cambria"/>
                          <a:cs typeface="Times New Roman"/>
                        </a:rPr>
                        <a:t>conversation flows with few pauses</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Cambria"/>
                          <a:ea typeface="Cambria"/>
                          <a:cs typeface="Times New Roman"/>
                        </a:rPr>
                        <a:t>hesitations occur but seem natural; complete thoughts.</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Cambria"/>
                          <a:ea typeface="Cambria"/>
                          <a:cs typeface="Times New Roman"/>
                        </a:rPr>
                        <a:t>hesitations occur and are awkward; few or no incomplete thoughts.</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Cambria"/>
                          <a:ea typeface="Cambria"/>
                          <a:cs typeface="Times New Roman"/>
                        </a:rPr>
                        <a:t>speech is slow</a:t>
                      </a:r>
                      <a:r>
                        <a:rPr lang="en-US" sz="1100">
                          <a:latin typeface="Times New Roman"/>
                          <a:ea typeface="Cambria"/>
                          <a:cs typeface="Times New Roman"/>
                        </a:rPr>
                        <a:t> and halting</a:t>
                      </a:r>
                      <a:r>
                        <a:rPr lang="en-US" sz="1100">
                          <a:latin typeface="Cambria"/>
                          <a:ea typeface="Cambria"/>
                          <a:cs typeface="Times New Roman"/>
                        </a:rPr>
                        <a:t>; </a:t>
                      </a:r>
                      <a:r>
                        <a:rPr lang="en-US" sz="1100">
                          <a:latin typeface="Times New Roman"/>
                          <a:ea typeface="Cambria"/>
                          <a:cs typeface="Times New Roman"/>
                        </a:rPr>
                        <a:t>long pauses may occur; </a:t>
                      </a:r>
                      <a:r>
                        <a:rPr lang="en-US" sz="1100">
                          <a:latin typeface="Cambria"/>
                          <a:ea typeface="Cambria"/>
                          <a:cs typeface="Times New Roman"/>
                        </a:rPr>
                        <a:t>struggle to complete or do not complete thoughts.</a:t>
                      </a:r>
                      <a:endParaRPr lang="en-US" sz="1100">
                        <a:latin typeface="Times New Roman"/>
                        <a:ea typeface="Cambria"/>
                        <a:cs typeface="Times New Roman"/>
                      </a:endParaRPr>
                    </a:p>
                  </a:txBody>
                  <a:tcPr marL="68580" marR="68580" marT="0" marB="0" anchor="ctr"/>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do I demonstrate that I can correctly use the new vocabulary from the unit?</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successfully use many new words and personal vocabulary related to the unit; elaborates to complete the task</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successfully use new words related to the unit to complete the task.</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successfully use a few of the new words related to the unit to partially complete the task.</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rely on simple and very familiar vocabulary to partially complete the task.</a:t>
                      </a:r>
                    </a:p>
                  </a:txBody>
                  <a:tcPr marL="68580" marR="68580" marT="0" marB="0" anchor="ctr"/>
                </a:tc>
              </a:tr>
              <a:tr h="370840">
                <a:tc>
                  <a:txBody>
                    <a:bodyPr/>
                    <a:lstStyle/>
                    <a:p>
                      <a:pPr marL="0" marR="0">
                        <a:lnSpc>
                          <a:spcPct val="115000"/>
                        </a:lnSpc>
                        <a:spcBef>
                          <a:spcPts val="0"/>
                        </a:spcBef>
                        <a:spcAft>
                          <a:spcPts val="0"/>
                        </a:spcAft>
                      </a:pPr>
                      <a:r>
                        <a:rPr lang="en-US" sz="1100" b="1">
                          <a:latin typeface="Times New Roman"/>
                          <a:ea typeface="Cambria"/>
                          <a:cs typeface="Times New Roman"/>
                        </a:rPr>
                        <a:t>What cultural knowledge and understandings do I share?</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add relevant information about the target culture; use cultural gestures and/or expressions appropriately.</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refer to relevant information about the target culture; may use cultural gestures and/or expressions appropriately.</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make limited or no references to the target culture; may use a cultural gesture or expression.</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respond only from personal point of view or perspective.</a:t>
                      </a:r>
                    </a:p>
                  </a:txBody>
                  <a:tcPr marL="68580" marR="68580" marT="0" marB="0" anchor="ctr"/>
                </a:tc>
              </a:tr>
            </a:tbl>
          </a:graphicData>
        </a:graphic>
      </p:graphicFrame>
      <p:cxnSp>
        <p:nvCxnSpPr>
          <p:cNvPr id="21" name="Straight Connector 20"/>
          <p:cNvCxnSpPr/>
          <p:nvPr/>
        </p:nvCxnSpPr>
        <p:spPr>
          <a:xfrm>
            <a:off x="457200" y="5334000"/>
            <a:ext cx="77788" cy="158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8" name="Footer Placeholder 7"/>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74C2F60E-34D8-DD42-93FD-7BD7AE432328}" type="slidenum">
              <a:rPr lang="en-US"/>
              <a:pPr/>
              <a:t>12</a:t>
            </a:fld>
            <a:endParaRPr lang="en-US"/>
          </a:p>
        </p:txBody>
      </p:sp>
    </p:spTree>
    <p:extLst>
      <p:ext uri="{BB962C8B-B14F-4D97-AF65-F5344CB8AC3E}">
        <p14:creationId xmlns:p14="http://schemas.microsoft.com/office/powerpoint/2010/main" val="538295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2509" y="374073"/>
            <a:ext cx="8534400" cy="1316616"/>
          </a:xfrm>
        </p:spPr>
        <p:txBody>
          <a:bodyPr/>
          <a:lstStyle/>
          <a:p>
            <a:pPr algn="ctr"/>
            <a:r>
              <a:rPr lang="en-US" sz="4000" smtClean="0">
                <a:solidFill>
                  <a:schemeClr val="tx1"/>
                </a:solidFill>
              </a:rPr>
              <a:t>PERFORMANCE</a:t>
            </a:r>
            <a:r>
              <a:rPr lang="en-US" smtClean="0">
                <a:solidFill>
                  <a:schemeClr val="tx1"/>
                </a:solidFill>
              </a:rPr>
              <a:t> </a:t>
            </a:r>
            <a:r>
              <a:rPr lang="en-US" sz="3600" smtClean="0">
                <a:solidFill>
                  <a:schemeClr val="tx1"/>
                </a:solidFill>
              </a:rPr>
              <a:t>towards </a:t>
            </a:r>
            <a:r>
              <a:rPr lang="en-US" sz="4000" smtClean="0">
                <a:solidFill>
                  <a:schemeClr val="tx1"/>
                </a:solidFill>
              </a:rPr>
              <a:t>PROFICIENCY</a:t>
            </a:r>
            <a:endParaRPr lang="en-US" sz="4000">
              <a:solidFill>
                <a:schemeClr val="tx1"/>
              </a:solidFill>
            </a:endParaRPr>
          </a:p>
        </p:txBody>
      </p:sp>
      <p:sp>
        <p:nvSpPr>
          <p:cNvPr id="4" name="Slide Number Placeholder 3"/>
          <p:cNvSpPr>
            <a:spLocks noGrp="1"/>
          </p:cNvSpPr>
          <p:nvPr>
            <p:ph type="sldNum" sz="quarter" idx="12"/>
          </p:nvPr>
        </p:nvSpPr>
        <p:spPr/>
        <p:txBody>
          <a:bodyPr>
            <a:normAutofit/>
          </a:bodyPr>
          <a:lstStyle/>
          <a:p>
            <a:fld id="{D57F1E4F-1CFF-5643-939E-02111984F565}" type="slidenum">
              <a:rPr lang="en-US" smtClean="0"/>
              <a:t>13</a:t>
            </a:fld>
            <a:endParaRPr lang="en-US"/>
          </a:p>
        </p:txBody>
      </p:sp>
      <p:sp>
        <p:nvSpPr>
          <p:cNvPr id="8" name="Right Arrow 7"/>
          <p:cNvSpPr>
            <a:spLocks noChangeAspect="1"/>
          </p:cNvSpPr>
          <p:nvPr/>
        </p:nvSpPr>
        <p:spPr>
          <a:xfrm>
            <a:off x="3935472" y="2868751"/>
            <a:ext cx="1287621" cy="852113"/>
          </a:xfrm>
          <a:prstGeom prst="rightArrow">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accent4"/>
              </a:solidFill>
            </a:endParaRPr>
          </a:p>
        </p:txBody>
      </p:sp>
      <p:pic>
        <p:nvPicPr>
          <p:cNvPr id="3" name="Picture 2"/>
          <p:cNvPicPr>
            <a:picLocks/>
          </p:cNvPicPr>
          <p:nvPr/>
        </p:nvPicPr>
        <p:blipFill rotWithShape="1">
          <a:blip r:embed="rId3">
            <a:extLst>
              <a:ext uri="{28A0092B-C50C-407E-A947-70E740481C1C}">
                <a14:useLocalDpi xmlns:a14="http://schemas.microsoft.com/office/drawing/2010/main" val="0"/>
              </a:ext>
            </a:extLst>
          </a:blip>
          <a:srcRect b="6267"/>
          <a:stretch/>
        </p:blipFill>
        <p:spPr>
          <a:xfrm>
            <a:off x="26344" y="1578425"/>
            <a:ext cx="3749040" cy="3410712"/>
          </a:xfrm>
          <a:prstGeom prst="rect">
            <a:avLst/>
          </a:prstGeom>
        </p:spPr>
      </p:pic>
      <p:pic>
        <p:nvPicPr>
          <p:cNvPr id="11" name="Picture 10"/>
          <p:cNvPicPr>
            <a:picLocks/>
          </p:cNvPicPr>
          <p:nvPr/>
        </p:nvPicPr>
        <p:blipFill rotWithShape="1">
          <a:blip r:embed="rId4">
            <a:extLst>
              <a:ext uri="{28A0092B-C50C-407E-A947-70E740481C1C}">
                <a14:useLocalDpi xmlns:a14="http://schemas.microsoft.com/office/drawing/2010/main" val="0"/>
              </a:ext>
            </a:extLst>
          </a:blip>
          <a:srcRect t="18948" r="4719" b="9352"/>
          <a:stretch/>
        </p:blipFill>
        <p:spPr>
          <a:xfrm>
            <a:off x="5278513" y="1600479"/>
            <a:ext cx="3803904" cy="3388658"/>
          </a:xfrm>
          <a:prstGeom prst="rect">
            <a:avLst/>
          </a:prstGeom>
        </p:spPr>
      </p:pic>
      <p:sp>
        <p:nvSpPr>
          <p:cNvPr id="7" name="TextBox 6"/>
          <p:cNvSpPr txBox="1"/>
          <p:nvPr/>
        </p:nvSpPr>
        <p:spPr>
          <a:xfrm>
            <a:off x="207818" y="5268738"/>
            <a:ext cx="8936182" cy="1077218"/>
          </a:xfrm>
          <a:prstGeom prst="rect">
            <a:avLst/>
          </a:prstGeom>
          <a:noFill/>
        </p:spPr>
        <p:txBody>
          <a:bodyPr wrap="square" rtlCol="0">
            <a:spAutoFit/>
          </a:bodyPr>
          <a:lstStyle/>
          <a:p>
            <a:pPr algn="ctr"/>
            <a:r>
              <a:rPr lang="en-US" sz="2000" smtClean="0"/>
              <a:t>Demonstration </a:t>
            </a:r>
            <a:r>
              <a:rPr lang="en-US" sz="2000"/>
              <a:t>of performance within a specific range (novice, intermediate, advanced)</a:t>
            </a:r>
            <a:r>
              <a:rPr lang="en-US"/>
              <a:t> </a:t>
            </a:r>
            <a:r>
              <a:rPr lang="en-US" sz="2400" b="1" i="1">
                <a:solidFill>
                  <a:schemeClr val="accent6"/>
                </a:solidFill>
              </a:rPr>
              <a:t>may be an indication of proficiency</a:t>
            </a:r>
            <a:r>
              <a:rPr lang="en-US" sz="2000" i="1"/>
              <a:t>; </a:t>
            </a:r>
            <a:r>
              <a:rPr lang="en-US" sz="2000"/>
              <a:t>performance on a variety of assessments provides evidence of how the learner may be rated for proficiency.</a:t>
            </a:r>
          </a:p>
        </p:txBody>
      </p:sp>
    </p:spTree>
    <p:extLst>
      <p:ext uri="{BB962C8B-B14F-4D97-AF65-F5344CB8AC3E}">
        <p14:creationId xmlns:p14="http://schemas.microsoft.com/office/powerpoint/2010/main" val="20754953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a:xfrm>
            <a:off x="726053" y="129222"/>
            <a:ext cx="8229600" cy="1143000"/>
          </a:xfrm>
        </p:spPr>
        <p:txBody>
          <a:bodyPr>
            <a:normAutofit/>
          </a:bodyPr>
          <a:lstStyle/>
          <a:p>
            <a:pPr algn="r" eaLnBrk="1" hangingPunct="1"/>
            <a:r>
              <a:rPr lang="en-US" sz="3600" smtClean="0">
                <a:solidFill>
                  <a:schemeClr val="tx1"/>
                </a:solidFill>
              </a:rPr>
              <a:t>Quantity and Organization </a:t>
            </a:r>
            <a:br>
              <a:rPr lang="en-US" sz="3600" smtClean="0">
                <a:solidFill>
                  <a:schemeClr val="tx1"/>
                </a:solidFill>
              </a:rPr>
            </a:br>
            <a:r>
              <a:rPr lang="en-US" sz="3600" smtClean="0">
                <a:solidFill>
                  <a:schemeClr val="tx1"/>
                </a:solidFill>
              </a:rPr>
              <a:t>of Language Expands</a:t>
            </a:r>
          </a:p>
        </p:txBody>
      </p:sp>
      <p:sp>
        <p:nvSpPr>
          <p:cNvPr id="7" name="Footer Placeholder 6"/>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normAutofit/>
          </a:bodyPr>
          <a:lstStyle/>
          <a:p>
            <a:fld id="{D57F1E4F-1CFF-5643-939E-02111984F565}" type="slidenum">
              <a:rPr lang="en-US" smtClean="0"/>
              <a:t>14</a:t>
            </a:fld>
            <a:endParaRPr lang="en-US"/>
          </a:p>
        </p:txBody>
      </p:sp>
      <p:sp>
        <p:nvSpPr>
          <p:cNvPr id="30724" name="Rectangle 3"/>
          <p:cNvSpPr>
            <a:spLocks noGrp="1" noChangeArrowheads="1"/>
          </p:cNvSpPr>
          <p:nvPr>
            <p:ph type="body" idx="4294967295"/>
          </p:nvPr>
        </p:nvSpPr>
        <p:spPr>
          <a:xfrm>
            <a:off x="294651" y="1440087"/>
            <a:ext cx="8229600" cy="4876800"/>
          </a:xfrm>
        </p:spPr>
        <p:txBody>
          <a:bodyPr>
            <a:normAutofit lnSpcReduction="10000"/>
          </a:bodyPr>
          <a:lstStyle/>
          <a:p>
            <a:pPr eaLnBrk="1" hangingPunct="1">
              <a:lnSpc>
                <a:spcPct val="90000"/>
              </a:lnSpc>
            </a:pPr>
            <a:endParaRPr lang="en-US" sz="1800" smtClean="0"/>
          </a:p>
          <a:p>
            <a:pPr eaLnBrk="1" hangingPunct="1">
              <a:lnSpc>
                <a:spcPct val="90000"/>
              </a:lnSpc>
              <a:buNone/>
            </a:pPr>
            <a:endParaRPr lang="en-US" sz="1800" smtClean="0"/>
          </a:p>
          <a:p>
            <a:pPr eaLnBrk="1" hangingPunct="1">
              <a:lnSpc>
                <a:spcPct val="90000"/>
              </a:lnSpc>
            </a:pPr>
            <a:r>
              <a:rPr lang="en-US" sz="2000" smtClean="0"/>
              <a:t>Isolated words</a:t>
            </a:r>
          </a:p>
          <a:p>
            <a:pPr eaLnBrk="1" hangingPunct="1">
              <a:lnSpc>
                <a:spcPct val="90000"/>
              </a:lnSpc>
            </a:pPr>
            <a:r>
              <a:rPr lang="en-US" smtClean="0"/>
              <a:t>Words and phrases</a:t>
            </a:r>
          </a:p>
          <a:p>
            <a:pPr eaLnBrk="1" hangingPunct="1">
              <a:lnSpc>
                <a:spcPct val="90000"/>
              </a:lnSpc>
            </a:pPr>
            <a:r>
              <a:rPr lang="en-US" sz="2800" smtClean="0"/>
              <a:t>Discrete sentences</a:t>
            </a:r>
          </a:p>
          <a:p>
            <a:pPr eaLnBrk="1" hangingPunct="1">
              <a:lnSpc>
                <a:spcPct val="90000"/>
              </a:lnSpc>
            </a:pPr>
            <a:r>
              <a:rPr lang="en-US" sz="3200" smtClean="0"/>
              <a:t>Strings of sentences</a:t>
            </a:r>
          </a:p>
          <a:p>
            <a:pPr eaLnBrk="1" hangingPunct="1">
              <a:lnSpc>
                <a:spcPct val="90000"/>
              </a:lnSpc>
            </a:pPr>
            <a:r>
              <a:rPr lang="en-US" sz="3600" smtClean="0"/>
              <a:t>Connected sentences</a:t>
            </a:r>
          </a:p>
          <a:p>
            <a:pPr eaLnBrk="1" hangingPunct="1">
              <a:lnSpc>
                <a:spcPct val="90000"/>
              </a:lnSpc>
            </a:pPr>
            <a:r>
              <a:rPr lang="en-US" sz="4000" smtClean="0"/>
              <a:t>Single paragraphs</a:t>
            </a:r>
          </a:p>
          <a:p>
            <a:pPr eaLnBrk="1" hangingPunct="1">
              <a:lnSpc>
                <a:spcPct val="90000"/>
              </a:lnSpc>
            </a:pPr>
            <a:r>
              <a:rPr lang="en-US" sz="4400" smtClean="0"/>
              <a:t>Multiple paragraphs</a:t>
            </a:r>
          </a:p>
          <a:p>
            <a:pPr eaLnBrk="1" hangingPunct="1">
              <a:lnSpc>
                <a:spcPct val="90000"/>
              </a:lnSpc>
            </a:pPr>
            <a:r>
              <a:rPr lang="en-US" sz="4800" smtClean="0"/>
              <a:t>Extended cogent discourse</a:t>
            </a:r>
          </a:p>
        </p:txBody>
      </p:sp>
      <p:pic>
        <p:nvPicPr>
          <p:cNvPr id="4" name="Picture 8" descr="spiral-full"/>
          <p:cNvPicPr>
            <a:picLocks noChangeAspect="1" noChangeArrowheads="1"/>
          </p:cNvPicPr>
          <p:nvPr/>
        </p:nvPicPr>
        <p:blipFill>
          <a:blip r:embed="rId3"/>
          <a:srcRect/>
          <a:stretch>
            <a:fillRect/>
          </a:stretch>
        </p:blipFill>
        <p:spPr bwMode="auto">
          <a:xfrm rot="10800000">
            <a:off x="6477000" y="2362200"/>
            <a:ext cx="1749201" cy="2660904"/>
          </a:xfrm>
          <a:prstGeom prst="rect">
            <a:avLst/>
          </a:prstGeom>
          <a:noFill/>
          <a:ln w="9525">
            <a:noFill/>
            <a:miter lim="800000"/>
            <a:headEnd/>
            <a:tailEnd/>
          </a:ln>
        </p:spPr>
      </p:pic>
      <p:sp>
        <p:nvSpPr>
          <p:cNvPr id="5" name="TextBox 4"/>
          <p:cNvSpPr txBox="1"/>
          <p:nvPr/>
        </p:nvSpPr>
        <p:spPr>
          <a:xfrm>
            <a:off x="482595" y="247753"/>
            <a:ext cx="3066675" cy="769441"/>
          </a:xfrm>
          <a:prstGeom prst="rect">
            <a:avLst/>
          </a:prstGeom>
          <a:solidFill>
            <a:schemeClr val="accent1"/>
          </a:solidFill>
        </p:spPr>
        <p:txBody>
          <a:bodyPr wrap="square" rtlCol="0">
            <a:spAutoFit/>
          </a:bodyPr>
          <a:lstStyle/>
          <a:p>
            <a:pPr algn="ctr"/>
            <a:r>
              <a:rPr lang="en-US" sz="4400"/>
              <a:t>Text Type</a:t>
            </a:r>
          </a:p>
        </p:txBody>
      </p:sp>
    </p:spTree>
    <p:extLst>
      <p:ext uri="{BB962C8B-B14F-4D97-AF65-F5344CB8AC3E}">
        <p14:creationId xmlns:p14="http://schemas.microsoft.com/office/powerpoint/2010/main" val="695555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24">
                                            <p:txEl>
                                              <p:pRg st="2" end="2"/>
                                            </p:txEl>
                                          </p:spTgt>
                                        </p:tgtEl>
                                        <p:attrNameLst>
                                          <p:attrName>style.visibility</p:attrName>
                                        </p:attrNameLst>
                                      </p:cBhvr>
                                      <p:to>
                                        <p:strVal val="visible"/>
                                      </p:to>
                                    </p:set>
                                    <p:animEffect transition="in" filter="fade">
                                      <p:cBhvr>
                                        <p:cTn id="7" dur="500"/>
                                        <p:tgtEl>
                                          <p:spTgt spid="3072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24">
                                            <p:txEl>
                                              <p:pRg st="3" end="3"/>
                                            </p:txEl>
                                          </p:spTgt>
                                        </p:tgtEl>
                                        <p:attrNameLst>
                                          <p:attrName>style.visibility</p:attrName>
                                        </p:attrNameLst>
                                      </p:cBhvr>
                                      <p:to>
                                        <p:strVal val="visible"/>
                                      </p:to>
                                    </p:set>
                                    <p:animEffect transition="in" filter="fade">
                                      <p:cBhvr>
                                        <p:cTn id="12" dur="500"/>
                                        <p:tgtEl>
                                          <p:spTgt spid="3072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24">
                                            <p:txEl>
                                              <p:pRg st="4" end="4"/>
                                            </p:txEl>
                                          </p:spTgt>
                                        </p:tgtEl>
                                        <p:attrNameLst>
                                          <p:attrName>style.visibility</p:attrName>
                                        </p:attrNameLst>
                                      </p:cBhvr>
                                      <p:to>
                                        <p:strVal val="visible"/>
                                      </p:to>
                                    </p:set>
                                    <p:animEffect transition="in" filter="fade">
                                      <p:cBhvr>
                                        <p:cTn id="17" dur="500"/>
                                        <p:tgtEl>
                                          <p:spTgt spid="3072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24">
                                            <p:txEl>
                                              <p:pRg st="5" end="5"/>
                                            </p:txEl>
                                          </p:spTgt>
                                        </p:tgtEl>
                                        <p:attrNameLst>
                                          <p:attrName>style.visibility</p:attrName>
                                        </p:attrNameLst>
                                      </p:cBhvr>
                                      <p:to>
                                        <p:strVal val="visible"/>
                                      </p:to>
                                    </p:set>
                                    <p:animEffect transition="in" filter="fade">
                                      <p:cBhvr>
                                        <p:cTn id="22" dur="500"/>
                                        <p:tgtEl>
                                          <p:spTgt spid="3072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24">
                                            <p:txEl>
                                              <p:pRg st="6" end="6"/>
                                            </p:txEl>
                                          </p:spTgt>
                                        </p:tgtEl>
                                        <p:attrNameLst>
                                          <p:attrName>style.visibility</p:attrName>
                                        </p:attrNameLst>
                                      </p:cBhvr>
                                      <p:to>
                                        <p:strVal val="visible"/>
                                      </p:to>
                                    </p:set>
                                    <p:animEffect transition="in" filter="fade">
                                      <p:cBhvr>
                                        <p:cTn id="27" dur="500"/>
                                        <p:tgtEl>
                                          <p:spTgt spid="30724">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724">
                                            <p:txEl>
                                              <p:pRg st="7" end="7"/>
                                            </p:txEl>
                                          </p:spTgt>
                                        </p:tgtEl>
                                        <p:attrNameLst>
                                          <p:attrName>style.visibility</p:attrName>
                                        </p:attrNameLst>
                                      </p:cBhvr>
                                      <p:to>
                                        <p:strVal val="visible"/>
                                      </p:to>
                                    </p:set>
                                    <p:animEffect transition="in" filter="fade">
                                      <p:cBhvr>
                                        <p:cTn id="32" dur="500"/>
                                        <p:tgtEl>
                                          <p:spTgt spid="30724">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724">
                                            <p:txEl>
                                              <p:pRg st="8" end="8"/>
                                            </p:txEl>
                                          </p:spTgt>
                                        </p:tgtEl>
                                        <p:attrNameLst>
                                          <p:attrName>style.visibility</p:attrName>
                                        </p:attrNameLst>
                                      </p:cBhvr>
                                      <p:to>
                                        <p:strVal val="visible"/>
                                      </p:to>
                                    </p:set>
                                    <p:animEffect transition="in" filter="fade">
                                      <p:cBhvr>
                                        <p:cTn id="37" dur="500"/>
                                        <p:tgtEl>
                                          <p:spTgt spid="30724">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0724">
                                            <p:txEl>
                                              <p:pRg st="9" end="9"/>
                                            </p:txEl>
                                          </p:spTgt>
                                        </p:tgtEl>
                                        <p:attrNameLst>
                                          <p:attrName>style.visibility</p:attrName>
                                        </p:attrNameLst>
                                      </p:cBhvr>
                                      <p:to>
                                        <p:strVal val="visible"/>
                                      </p:to>
                                    </p:set>
                                    <p:animEffect transition="in" filter="fade">
                                      <p:cBhvr>
                                        <p:cTn id="42" dur="500"/>
                                        <p:tgtEl>
                                          <p:spTgt spid="30724">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descr="Screen Shot 2013-02-09 at 3.17.32 PM.png"/>
          <p:cNvPicPr>
            <a:picLocks noChangeAspect="1"/>
          </p:cNvPicPr>
          <p:nvPr/>
        </p:nvPicPr>
        <p:blipFill>
          <a:blip r:embed="rId3"/>
          <a:srcRect/>
          <a:stretch>
            <a:fillRect/>
          </a:stretch>
        </p:blipFill>
        <p:spPr bwMode="auto">
          <a:xfrm>
            <a:off x="-336536" y="0"/>
            <a:ext cx="10008046" cy="6858000"/>
          </a:xfrm>
          <a:prstGeom prst="rect">
            <a:avLst/>
          </a:prstGeom>
          <a:noFill/>
          <a:ln w="9525">
            <a:noFill/>
            <a:miter lim="800000"/>
            <a:headEnd/>
            <a:tailEnd/>
          </a:ln>
        </p:spPr>
      </p:pic>
      <p:sp>
        <p:nvSpPr>
          <p:cNvPr id="3" name="Footer Placeholder 2"/>
          <p:cNvSpPr>
            <a:spLocks noGrp="1"/>
          </p:cNvSpPr>
          <p:nvPr>
            <p:ph type="ftr" sz="quarter" idx="11"/>
          </p:nvPr>
        </p:nvSpPr>
        <p:spPr/>
        <p:txBody>
          <a:bodyPr/>
          <a:lstStyle/>
          <a:p>
            <a:r>
              <a:rPr lang="en-US" smtClean="0"/>
              <a:t>Laura Terrill</a:t>
            </a:r>
            <a:endParaRPr lang="en-US"/>
          </a:p>
        </p:txBody>
      </p:sp>
      <p:sp>
        <p:nvSpPr>
          <p:cNvPr id="4" name="Slide Number Placeholder 3"/>
          <p:cNvSpPr>
            <a:spLocks noGrp="1"/>
          </p:cNvSpPr>
          <p:nvPr>
            <p:ph type="sldNum" sz="quarter" idx="12"/>
          </p:nvPr>
        </p:nvSpPr>
        <p:spPr/>
        <p:txBody>
          <a:bodyPr/>
          <a:lstStyle/>
          <a:p>
            <a:fld id="{D57F1E4F-1CFF-5643-939E-02111984F565}" type="slidenum">
              <a:rPr lang="en-US" smtClean="0"/>
              <a:t>15</a:t>
            </a:fld>
            <a:endParaRPr lang="en-US"/>
          </a:p>
        </p:txBody>
      </p:sp>
    </p:spTree>
    <p:extLst>
      <p:ext uri="{BB962C8B-B14F-4D97-AF65-F5344CB8AC3E}">
        <p14:creationId xmlns:p14="http://schemas.microsoft.com/office/powerpoint/2010/main" val="14445634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Laura Terrill</a:t>
            </a:r>
          </a:p>
        </p:txBody>
      </p:sp>
      <p:sp>
        <p:nvSpPr>
          <p:cNvPr id="3" name="Slide Number Placeholder 2"/>
          <p:cNvSpPr>
            <a:spLocks noGrp="1"/>
          </p:cNvSpPr>
          <p:nvPr>
            <p:ph type="sldNum" sz="quarter" idx="12"/>
          </p:nvPr>
        </p:nvSpPr>
        <p:spPr/>
        <p:txBody>
          <a:bodyPr/>
          <a:lstStyle/>
          <a:p>
            <a:fld id="{D57F1E4F-1CFF-5643-939E-02111984F565}" type="slidenum">
              <a:rPr lang="en-US" smtClean="0"/>
              <a:t>16</a:t>
            </a:fld>
            <a:endParaRPr lang="en-US"/>
          </a:p>
        </p:txBody>
      </p:sp>
      <p:pic>
        <p:nvPicPr>
          <p:cNvPr id="4" name="Picture 3"/>
          <p:cNvPicPr>
            <a:picLocks noChangeAspect="1"/>
          </p:cNvPicPr>
          <p:nvPr/>
        </p:nvPicPr>
        <p:blipFill>
          <a:blip r:embed="rId3"/>
          <a:stretch>
            <a:fillRect/>
          </a:stretch>
        </p:blipFill>
        <p:spPr>
          <a:xfrm>
            <a:off x="1954104" y="517489"/>
            <a:ext cx="4784088" cy="2310581"/>
          </a:xfrm>
          <a:prstGeom prst="rect">
            <a:avLst/>
          </a:prstGeom>
        </p:spPr>
      </p:pic>
      <p:grpSp>
        <p:nvGrpSpPr>
          <p:cNvPr id="7" name="Group 6"/>
          <p:cNvGrpSpPr/>
          <p:nvPr/>
        </p:nvGrpSpPr>
        <p:grpSpPr>
          <a:xfrm>
            <a:off x="395749" y="3285613"/>
            <a:ext cx="8303920" cy="2781300"/>
            <a:chOff x="395749" y="3285613"/>
            <a:chExt cx="8303920" cy="278130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749" y="3285613"/>
              <a:ext cx="3810000" cy="278130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46431" y="3285613"/>
              <a:ext cx="4153238" cy="2755795"/>
            </a:xfrm>
            <a:prstGeom prst="rect">
              <a:avLst/>
            </a:prstGeom>
          </p:spPr>
        </p:pic>
      </p:grpSp>
    </p:spTree>
    <p:extLst>
      <p:ext uri="{BB962C8B-B14F-4D97-AF65-F5344CB8AC3E}">
        <p14:creationId xmlns:p14="http://schemas.microsoft.com/office/powerpoint/2010/main" val="836093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descr="Screen Shot 2013-02-09 at 3.17.32 PM.png"/>
          <p:cNvPicPr>
            <a:picLocks noChangeAspect="1"/>
          </p:cNvPicPr>
          <p:nvPr/>
        </p:nvPicPr>
        <p:blipFill>
          <a:blip r:embed="rId3"/>
          <a:srcRect/>
          <a:stretch>
            <a:fillRect/>
          </a:stretch>
        </p:blipFill>
        <p:spPr bwMode="auto">
          <a:xfrm>
            <a:off x="-336536" y="0"/>
            <a:ext cx="10008046" cy="6858000"/>
          </a:xfrm>
          <a:prstGeom prst="rect">
            <a:avLst/>
          </a:prstGeom>
          <a:noFill/>
          <a:ln w="9525">
            <a:noFill/>
            <a:miter lim="800000"/>
            <a:headEnd/>
            <a:tailEnd/>
          </a:ln>
        </p:spPr>
      </p:pic>
      <p:sp>
        <p:nvSpPr>
          <p:cNvPr id="3" name="Footer Placeholder 2"/>
          <p:cNvSpPr>
            <a:spLocks noGrp="1"/>
          </p:cNvSpPr>
          <p:nvPr>
            <p:ph type="ftr" sz="quarter" idx="11"/>
          </p:nvPr>
        </p:nvSpPr>
        <p:spPr/>
        <p:txBody>
          <a:bodyPr/>
          <a:lstStyle/>
          <a:p>
            <a:r>
              <a:rPr lang="en-US" smtClean="0"/>
              <a:t>Laura Terrill</a:t>
            </a:r>
            <a:endParaRPr lang="en-US"/>
          </a:p>
        </p:txBody>
      </p:sp>
      <p:sp>
        <p:nvSpPr>
          <p:cNvPr id="4" name="Slide Number Placeholder 3"/>
          <p:cNvSpPr>
            <a:spLocks noGrp="1"/>
          </p:cNvSpPr>
          <p:nvPr>
            <p:ph type="sldNum" sz="quarter" idx="12"/>
          </p:nvPr>
        </p:nvSpPr>
        <p:spPr/>
        <p:txBody>
          <a:bodyPr/>
          <a:lstStyle/>
          <a:p>
            <a:fld id="{D57F1E4F-1CFF-5643-939E-02111984F565}" type="slidenum">
              <a:rPr lang="en-US" smtClean="0"/>
              <a:t>17</a:t>
            </a:fld>
            <a:endParaRPr lang="en-US"/>
          </a:p>
        </p:txBody>
      </p:sp>
      <p:sp>
        <p:nvSpPr>
          <p:cNvPr id="5" name="Cloud Callout 4"/>
          <p:cNvSpPr/>
          <p:nvPr/>
        </p:nvSpPr>
        <p:spPr>
          <a:xfrm>
            <a:off x="5865127" y="205947"/>
            <a:ext cx="3661932" cy="1758778"/>
          </a:xfrm>
          <a:prstGeom prst="cloudCallout">
            <a:avLst>
              <a:gd name="adj1" fmla="val -56525"/>
              <a:gd name="adj2" fmla="val 142005"/>
            </a:avLst>
          </a:prstGeom>
          <a:solidFill>
            <a:schemeClr val="accent1">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a:solidFill>
                  <a:schemeClr val="bg1"/>
                </a:solidFill>
              </a:rPr>
              <a:t>May I speak English?</a:t>
            </a:r>
          </a:p>
        </p:txBody>
      </p:sp>
    </p:spTree>
    <p:extLst>
      <p:ext uri="{BB962C8B-B14F-4D97-AF65-F5344CB8AC3E}">
        <p14:creationId xmlns:p14="http://schemas.microsoft.com/office/powerpoint/2010/main" val="413041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57F1E4F-1CFF-5643-939E-02111984F565}" type="slidenum">
              <a:rPr lang="en-US" smtClean="0"/>
              <a:t>18</a:t>
            </a:fld>
            <a:endParaRPr lang="en-US"/>
          </a:p>
        </p:txBody>
      </p:sp>
      <p:pic>
        <p:nvPicPr>
          <p:cNvPr id="5" name="Picture 4"/>
          <p:cNvPicPr>
            <a:picLocks noChangeAspect="1"/>
          </p:cNvPicPr>
          <p:nvPr/>
        </p:nvPicPr>
        <p:blipFill>
          <a:blip r:embed="rId3"/>
          <a:stretch>
            <a:fillRect/>
          </a:stretch>
        </p:blipFill>
        <p:spPr>
          <a:xfrm>
            <a:off x="590550" y="277254"/>
            <a:ext cx="5294168" cy="1537366"/>
          </a:xfrm>
          <a:prstGeom prst="rect">
            <a:avLst/>
          </a:prstGeom>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4471" y="2100118"/>
            <a:ext cx="5467861" cy="1216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838200" y="2220688"/>
            <a:ext cx="1285729" cy="584776"/>
          </a:xfrm>
          <a:prstGeom prst="rect">
            <a:avLst/>
          </a:prstGeom>
          <a:noFill/>
        </p:spPr>
        <p:txBody>
          <a:bodyPr wrap="none" rtlCol="0">
            <a:spAutoFit/>
          </a:bodyPr>
          <a:lstStyle/>
          <a:p>
            <a:r>
              <a:rPr lang="en-US" sz="3200"/>
              <a:t>What? </a:t>
            </a:r>
          </a:p>
        </p:txBody>
      </p:sp>
      <p:sp>
        <p:nvSpPr>
          <p:cNvPr id="10" name="Right Arrow 9"/>
          <p:cNvSpPr/>
          <p:nvPr/>
        </p:nvSpPr>
        <p:spPr>
          <a:xfrm>
            <a:off x="2286000" y="2362200"/>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 name="Group 1"/>
          <p:cNvGrpSpPr/>
          <p:nvPr/>
        </p:nvGrpSpPr>
        <p:grpSpPr>
          <a:xfrm>
            <a:off x="838200" y="3702109"/>
            <a:ext cx="6296890" cy="2836804"/>
            <a:chOff x="838200" y="3702109"/>
            <a:chExt cx="6296890" cy="2836804"/>
          </a:xfrm>
        </p:grpSpPr>
        <p:pic>
          <p:nvPicPr>
            <p:cNvPr id="7" name="Picture 6"/>
            <p:cNvPicPr>
              <a:picLocks noChangeAspect="1"/>
            </p:cNvPicPr>
            <p:nvPr/>
          </p:nvPicPr>
          <p:blipFill>
            <a:blip r:embed="rId5"/>
            <a:stretch>
              <a:fillRect/>
            </a:stretch>
          </p:blipFill>
          <p:spPr>
            <a:xfrm>
              <a:off x="4943520" y="3702109"/>
              <a:ext cx="2191570" cy="2836804"/>
            </a:xfrm>
            <a:prstGeom prst="rect">
              <a:avLst/>
            </a:prstGeom>
          </p:spPr>
        </p:pic>
        <p:sp>
          <p:nvSpPr>
            <p:cNvPr id="9" name="TextBox 8"/>
            <p:cNvSpPr txBox="1"/>
            <p:nvPr/>
          </p:nvSpPr>
          <p:spPr>
            <a:xfrm>
              <a:off x="838200" y="4596824"/>
              <a:ext cx="1913705" cy="584776"/>
            </a:xfrm>
            <a:prstGeom prst="rect">
              <a:avLst/>
            </a:prstGeom>
            <a:noFill/>
          </p:spPr>
          <p:txBody>
            <a:bodyPr wrap="none" rtlCol="0">
              <a:spAutoFit/>
            </a:bodyPr>
            <a:lstStyle/>
            <a:p>
              <a:r>
                <a:rPr lang="en-US" sz="3200"/>
                <a:t>How well? </a:t>
              </a:r>
            </a:p>
          </p:txBody>
        </p:sp>
        <p:sp>
          <p:nvSpPr>
            <p:cNvPr id="11" name="Right Arrow 10"/>
            <p:cNvSpPr/>
            <p:nvPr/>
          </p:nvSpPr>
          <p:spPr>
            <a:xfrm>
              <a:off x="3563112" y="4803648"/>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9253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Curriculum as Mirror and Window</a:t>
            </a:r>
          </a:p>
        </p:txBody>
      </p:sp>
      <p:sp>
        <p:nvSpPr>
          <p:cNvPr id="3" name="Footer Placeholder 2"/>
          <p:cNvSpPr>
            <a:spLocks noGrp="1"/>
          </p:cNvSpPr>
          <p:nvPr>
            <p:ph type="ftr" sz="quarter" idx="11"/>
          </p:nvPr>
        </p:nvSpPr>
        <p:spPr/>
        <p:txBody>
          <a:bodyPr/>
          <a:lstStyle/>
          <a:p>
            <a:r>
              <a:rPr lang="en-US" smtClean="0"/>
              <a:t>Laura Terrill</a:t>
            </a:r>
            <a:endParaRPr lang="en-US"/>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19</a:t>
            </a:fld>
            <a:endParaRPr lang="en-US"/>
          </a:p>
        </p:txBody>
      </p:sp>
      <p:pic>
        <p:nvPicPr>
          <p:cNvPr id="6" name="Picture 5" descr="images-2.jpeg"/>
          <p:cNvPicPr>
            <a:picLocks noChangeAspect="1"/>
          </p:cNvPicPr>
          <p:nvPr/>
        </p:nvPicPr>
        <p:blipFill>
          <a:blip r:embed="rId2"/>
          <a:stretch>
            <a:fillRect/>
          </a:stretch>
        </p:blipFill>
        <p:spPr>
          <a:xfrm>
            <a:off x="810620" y="2501056"/>
            <a:ext cx="3289300" cy="2463800"/>
          </a:xfrm>
          <a:prstGeom prst="rect">
            <a:avLst/>
          </a:prstGeom>
        </p:spPr>
      </p:pic>
      <p:pic>
        <p:nvPicPr>
          <p:cNvPr id="7" name="Picture 6" descr="By the Window she Waits.jpg"/>
          <p:cNvPicPr>
            <a:picLocks noChangeAspect="1"/>
          </p:cNvPicPr>
          <p:nvPr/>
        </p:nvPicPr>
        <p:blipFill>
          <a:blip r:embed="rId3"/>
          <a:stretch>
            <a:fillRect/>
          </a:stretch>
        </p:blipFill>
        <p:spPr>
          <a:xfrm>
            <a:off x="5053219" y="1650090"/>
            <a:ext cx="2882559" cy="4059936"/>
          </a:xfrm>
          <a:prstGeom prst="rect">
            <a:avLst/>
          </a:prstGeom>
        </p:spPr>
      </p:pic>
    </p:spTree>
    <p:extLst>
      <p:ext uri="{BB962C8B-B14F-4D97-AF65-F5344CB8AC3E}">
        <p14:creationId xmlns:p14="http://schemas.microsoft.com/office/powerpoint/2010/main" val="1944746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Laura Terrill</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874" y="2814747"/>
            <a:ext cx="1645920" cy="1645920"/>
          </a:xfrm>
          <a:prstGeom prst="rect">
            <a:avLst/>
          </a:prstGeom>
        </p:spPr>
      </p:pic>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874" y="4619954"/>
            <a:ext cx="1645920" cy="1645920"/>
          </a:xfrm>
          <a:prstGeom prst="rect">
            <a:avLst/>
          </a:prstGeom>
        </p:spPr>
      </p:pic>
      <p:sp>
        <p:nvSpPr>
          <p:cNvPr id="7" name="Rounded Rectangle 6"/>
          <p:cNvSpPr/>
          <p:nvPr/>
        </p:nvSpPr>
        <p:spPr>
          <a:xfrm>
            <a:off x="2640330" y="827800"/>
            <a:ext cx="6217920" cy="10972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t>What is the difference between performance and proficiency and what are the implications for 	instruction and assessment? </a:t>
            </a:r>
          </a:p>
        </p:txBody>
      </p:sp>
      <p:sp>
        <p:nvSpPr>
          <p:cNvPr id="8" name="Rounded Rectangle 7"/>
          <p:cNvSpPr/>
          <p:nvPr/>
        </p:nvSpPr>
        <p:spPr>
          <a:xfrm>
            <a:off x="2640330" y="2214200"/>
            <a:ext cx="6217920" cy="1463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t>How do I use proficiency guidelines and performance domains to 	advance student learning?</a:t>
            </a:r>
          </a:p>
        </p:txBody>
      </p:sp>
      <p:sp>
        <p:nvSpPr>
          <p:cNvPr id="9" name="Rounded Rectangle 8"/>
          <p:cNvSpPr/>
          <p:nvPr/>
        </p:nvSpPr>
        <p:spPr>
          <a:xfrm>
            <a:off x="2640330" y="3966360"/>
            <a:ext cx="6217920" cy="10972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t>What is the purpose of the essential question?</a:t>
            </a:r>
          </a:p>
        </p:txBody>
      </p:sp>
      <p:sp>
        <p:nvSpPr>
          <p:cNvPr id="10" name="Rounded Rectangle 9"/>
          <p:cNvSpPr/>
          <p:nvPr/>
        </p:nvSpPr>
        <p:spPr>
          <a:xfrm>
            <a:off x="2640330" y="5352761"/>
            <a:ext cx="6217920" cy="10972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t>How do I develop and assess performance in each mode of communication?</a:t>
            </a: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874" y="1009539"/>
            <a:ext cx="1645920" cy="1645920"/>
          </a:xfrm>
          <a:prstGeom prst="rect">
            <a:avLst/>
          </a:prstGeom>
        </p:spPr>
      </p:pic>
    </p:spTree>
    <p:extLst>
      <p:ext uri="{BB962C8B-B14F-4D97-AF65-F5344CB8AC3E}">
        <p14:creationId xmlns:p14="http://schemas.microsoft.com/office/powerpoint/2010/main" val="3814724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a:t>Theme </a:t>
            </a:r>
            <a:r>
              <a:rPr lang="en-US">
                <a:solidFill>
                  <a:schemeClr val="accent2"/>
                </a:solidFill>
              </a:rPr>
              <a:t>+</a:t>
            </a:r>
            <a:r>
              <a:rPr lang="en-US"/>
              <a:t> Topic </a:t>
            </a:r>
            <a:r>
              <a:rPr lang="en-US">
                <a:solidFill>
                  <a:schemeClr val="accent2"/>
                </a:solidFill>
              </a:rPr>
              <a:t>+</a:t>
            </a:r>
            <a:r>
              <a:rPr lang="en-US"/>
              <a:t> </a:t>
            </a:r>
            <a:br>
              <a:rPr lang="en-US"/>
            </a:br>
            <a:r>
              <a:rPr lang="en-US"/>
              <a:t>Essential Question</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5" name="Content Placeholder 4"/>
          <p:cNvGraphicFramePr>
            <a:graphicFrameLocks noGrp="1"/>
          </p:cNvGraphicFramePr>
          <p:nvPr>
            <p:ph sz="quarter" idx="1"/>
            <p:extLst/>
          </p:nvPr>
        </p:nvGraphicFramePr>
        <p:xfrm>
          <a:off x="612648" y="2514600"/>
          <a:ext cx="8153400" cy="2225040"/>
        </p:xfrm>
        <a:graphic>
          <a:graphicData uri="http://schemas.openxmlformats.org/drawingml/2006/table">
            <a:tbl>
              <a:tblPr firstRow="1" bandRow="1">
                <a:tableStyleId>{5C22544A-7EE6-4342-B048-85BDC9FD1C3A}</a:tableStyleId>
              </a:tblPr>
              <a:tblGrid>
                <a:gridCol w="2717800"/>
                <a:gridCol w="2717800"/>
                <a:gridCol w="2717800"/>
              </a:tblGrid>
              <a:tr h="370840">
                <a:tc>
                  <a:txBody>
                    <a:bodyPr/>
                    <a:lstStyle/>
                    <a:p>
                      <a:pPr algn="ctr"/>
                      <a:r>
                        <a:rPr lang="en-US" sz="2000"/>
                        <a:t>Theme</a:t>
                      </a:r>
                    </a:p>
                  </a:txBody>
                  <a:tcPr/>
                </a:tc>
                <a:tc>
                  <a:txBody>
                    <a:bodyPr/>
                    <a:lstStyle/>
                    <a:p>
                      <a:pPr algn="ctr"/>
                      <a:r>
                        <a:rPr lang="en-US" sz="2000"/>
                        <a:t>Topic</a:t>
                      </a:r>
                    </a:p>
                  </a:txBody>
                  <a:tcPr/>
                </a:tc>
                <a:tc>
                  <a:txBody>
                    <a:bodyPr/>
                    <a:lstStyle/>
                    <a:p>
                      <a:pPr algn="ctr"/>
                      <a:r>
                        <a:rPr lang="en-US" sz="2000"/>
                        <a:t>Essential</a:t>
                      </a:r>
                      <a:r>
                        <a:rPr lang="en-US" sz="2000" baseline="0"/>
                        <a:t> Question</a:t>
                      </a:r>
                      <a:endParaRPr lang="en-US" sz="2000"/>
                    </a:p>
                  </a:txBody>
                  <a:tcPr/>
                </a:tc>
              </a:tr>
              <a:tr h="370840">
                <a:tc>
                  <a:txBody>
                    <a:bodyPr/>
                    <a:lstStyle/>
                    <a:p>
                      <a:endParaRPr lang="en-US"/>
                    </a:p>
                  </a:txBody>
                  <a:tcPr/>
                </a:tc>
                <a:tc>
                  <a:txBody>
                    <a:bodyPr/>
                    <a:lstStyle/>
                    <a:p>
                      <a:pPr algn="ctr"/>
                      <a:r>
                        <a:rPr lang="en-US" sz="2400"/>
                        <a:t>Food</a:t>
                      </a:r>
                    </a:p>
                  </a:txBody>
                  <a:tcPr/>
                </a:tc>
                <a:tc>
                  <a:txBody>
                    <a:bodyPr/>
                    <a:lstStyle/>
                    <a:p>
                      <a:endParaRPr lang="en-US"/>
                    </a:p>
                  </a:txBody>
                  <a:tcPr/>
                </a:tc>
              </a:tr>
              <a:tr h="370840">
                <a:tc>
                  <a:txBody>
                    <a:bodyPr/>
                    <a:lstStyle/>
                    <a:p>
                      <a:endParaRPr lang="en-US"/>
                    </a:p>
                  </a:txBody>
                  <a:tcPr/>
                </a:tc>
                <a:tc>
                  <a:txBody>
                    <a:bodyPr/>
                    <a:lstStyle/>
                    <a:p>
                      <a:pPr algn="ctr"/>
                      <a:r>
                        <a:rPr lang="en-US" sz="2400"/>
                        <a:t>Family</a:t>
                      </a:r>
                    </a:p>
                  </a:txBody>
                  <a:tcPr/>
                </a:tc>
                <a:tc>
                  <a:txBody>
                    <a:bodyPr/>
                    <a:lstStyle/>
                    <a:p>
                      <a:endParaRPr lang="en-US"/>
                    </a:p>
                  </a:txBody>
                  <a:tcPr/>
                </a:tc>
              </a:tr>
              <a:tr h="370840">
                <a:tc>
                  <a:txBody>
                    <a:bodyPr/>
                    <a:lstStyle/>
                    <a:p>
                      <a:endParaRPr lang="en-US"/>
                    </a:p>
                  </a:txBody>
                  <a:tcPr/>
                </a:tc>
                <a:tc>
                  <a:txBody>
                    <a:bodyPr/>
                    <a:lstStyle/>
                    <a:p>
                      <a:pPr algn="ctr"/>
                      <a:r>
                        <a:rPr lang="en-US" sz="2400"/>
                        <a:t>Travel </a:t>
                      </a:r>
                    </a:p>
                  </a:txBody>
                  <a:tcPr/>
                </a:tc>
                <a:tc>
                  <a:txBody>
                    <a:bodyPr/>
                    <a:lstStyle/>
                    <a:p>
                      <a:endParaRPr lang="en-US"/>
                    </a:p>
                  </a:txBody>
                  <a:tcPr/>
                </a:tc>
              </a:tr>
              <a:tr h="370840">
                <a:tc>
                  <a:txBody>
                    <a:bodyPr/>
                    <a:lstStyle/>
                    <a:p>
                      <a:endParaRPr lang="en-US"/>
                    </a:p>
                  </a:txBody>
                  <a:tcPr/>
                </a:tc>
                <a:tc>
                  <a:txBody>
                    <a:bodyPr/>
                    <a:lstStyle/>
                    <a:p>
                      <a:pPr algn="ctr"/>
                      <a:r>
                        <a:rPr lang="en-US" sz="2400"/>
                        <a:t>Houses</a:t>
                      </a:r>
                    </a:p>
                  </a:txBody>
                  <a:tcPr/>
                </a:tc>
                <a:tc>
                  <a:txBody>
                    <a:bodyPr/>
                    <a:lstStyle/>
                    <a:p>
                      <a:endParaRPr lang="en-US"/>
                    </a:p>
                  </a:txBody>
                  <a:tcPr/>
                </a:tc>
              </a:tr>
            </a:tbl>
          </a:graphicData>
        </a:graphic>
      </p:graphicFrame>
      <p:sp>
        <p:nvSpPr>
          <p:cNvPr id="7" name="TextBox 6"/>
          <p:cNvSpPr txBox="1"/>
          <p:nvPr/>
        </p:nvSpPr>
        <p:spPr>
          <a:xfrm>
            <a:off x="1482811" y="5263978"/>
            <a:ext cx="6771503" cy="1107996"/>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US" sz="2400"/>
              <a:t>“A coherent curriculum spirals around a set of “big ideas” and recurring Essential Questions.”                                    </a:t>
            </a:r>
          </a:p>
          <a:p>
            <a:pPr algn="ctr"/>
            <a:r>
              <a:rPr lang="en-US"/>
              <a:t>J. </a:t>
            </a:r>
            <a:r>
              <a:rPr lang="en-US" err="1"/>
              <a:t>McTighe</a:t>
            </a:r>
            <a:r>
              <a:rPr lang="en-US"/>
              <a:t> (2012)</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16315">
            <a:off x="6031431" y="2161210"/>
            <a:ext cx="2711485" cy="2651760"/>
          </a:xfrm>
          <a:prstGeom prst="rect">
            <a:avLst/>
          </a:prstGeom>
        </p:spPr>
      </p:pic>
      <p:sp>
        <p:nvSpPr>
          <p:cNvPr id="8" name="TextBox 7"/>
          <p:cNvSpPr txBox="1"/>
          <p:nvPr/>
        </p:nvSpPr>
        <p:spPr>
          <a:xfrm rot="21238275">
            <a:off x="589772" y="1821044"/>
            <a:ext cx="2511887" cy="313932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b="1"/>
              <a:t>AP Themes</a:t>
            </a:r>
            <a:endParaRPr lang="en-US"/>
          </a:p>
          <a:p>
            <a:pPr marL="285750" indent="-285750">
              <a:buFont typeface="Arial" charset="0"/>
              <a:buChar char="•"/>
            </a:pPr>
            <a:r>
              <a:rPr lang="en-US"/>
              <a:t>Personal and Public Identities</a:t>
            </a:r>
          </a:p>
          <a:p>
            <a:pPr marL="285750" indent="-285750">
              <a:buFont typeface="Arial" charset="0"/>
              <a:buChar char="•"/>
            </a:pPr>
            <a:r>
              <a:rPr lang="en-US"/>
              <a:t>Global Challenges</a:t>
            </a:r>
          </a:p>
          <a:p>
            <a:pPr marL="285750" indent="-285750">
              <a:buFont typeface="Arial" charset="0"/>
              <a:buChar char="•"/>
            </a:pPr>
            <a:r>
              <a:rPr lang="en-US"/>
              <a:t>Families and Communities</a:t>
            </a:r>
          </a:p>
          <a:p>
            <a:pPr marL="285750" indent="-285750">
              <a:buFont typeface="Arial" charset="0"/>
              <a:buChar char="•"/>
            </a:pPr>
            <a:r>
              <a:rPr lang="en-US"/>
              <a:t>Contemporary Life</a:t>
            </a:r>
          </a:p>
          <a:p>
            <a:pPr marL="285750" indent="-285750">
              <a:buFont typeface="Arial" charset="0"/>
              <a:buChar char="•"/>
            </a:pPr>
            <a:r>
              <a:rPr lang="en-US"/>
              <a:t>Beauty and Aesthetics</a:t>
            </a:r>
          </a:p>
          <a:p>
            <a:pPr marL="285750" indent="-285750">
              <a:buFont typeface="Arial" charset="0"/>
              <a:buChar char="•"/>
            </a:pPr>
            <a:r>
              <a:rPr lang="en-US"/>
              <a:t>Science and Technology</a:t>
            </a:r>
          </a:p>
        </p:txBody>
      </p:sp>
      <p:sp>
        <p:nvSpPr>
          <p:cNvPr id="6" name="Slide Number Placeholder 5"/>
          <p:cNvSpPr>
            <a:spLocks noGrp="1"/>
          </p:cNvSpPr>
          <p:nvPr>
            <p:ph type="sldNum" sz="quarter" idx="12"/>
          </p:nvPr>
        </p:nvSpPr>
        <p:spPr/>
        <p:txBody>
          <a:bodyPr/>
          <a:lstStyle/>
          <a:p>
            <a:fld id="{74C2F60E-34D8-DD42-93FD-7BD7AE432328}" type="slidenum">
              <a:rPr lang="en-US"/>
              <a:pPr/>
              <a:t>20</a:t>
            </a:fld>
            <a:endParaRPr lang="en-US"/>
          </a:p>
        </p:txBody>
      </p:sp>
    </p:spTree>
    <p:extLst>
      <p:ext uri="{BB962C8B-B14F-4D97-AF65-F5344CB8AC3E}">
        <p14:creationId xmlns:p14="http://schemas.microsoft.com/office/powerpoint/2010/main" val="1121940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3585" y="365126"/>
            <a:ext cx="7891765" cy="707653"/>
          </a:xfrm>
          <a:solidFill>
            <a:schemeClr val="accent1"/>
          </a:solidFill>
        </p:spPr>
        <p:txBody>
          <a:bodyPr>
            <a:noAutofit/>
          </a:bodyPr>
          <a:lstStyle/>
          <a:p>
            <a:r>
              <a:rPr lang="en-US" sz="3000">
                <a:solidFill>
                  <a:schemeClr val="tx1"/>
                </a:solidFill>
              </a:rPr>
              <a:t>What makes a question essential?</a:t>
            </a:r>
          </a:p>
        </p:txBody>
      </p:sp>
      <p:sp>
        <p:nvSpPr>
          <p:cNvPr id="3" name="Slide Number Placeholder 2"/>
          <p:cNvSpPr>
            <a:spLocks noGrp="1"/>
          </p:cNvSpPr>
          <p:nvPr>
            <p:ph type="sldNum" sz="quarter" idx="12"/>
          </p:nvPr>
        </p:nvSpPr>
        <p:spPr/>
        <p:txBody>
          <a:bodyPr/>
          <a:lstStyle/>
          <a:p>
            <a:fld id="{D57F1E4F-1CFF-5643-939E-02111984F565}" type="slidenum">
              <a:rPr lang="en-US" smtClean="0"/>
              <a:pPr/>
              <a:t>21</a:t>
            </a:fld>
            <a:endParaRPr lang="en-US"/>
          </a:p>
        </p:txBody>
      </p:sp>
      <p:pic>
        <p:nvPicPr>
          <p:cNvPr id="14" name="Content Placeholder 13" descr="BIG IMAGE (PNG)"/>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3517638" y="1502261"/>
            <a:ext cx="2014538" cy="3757613"/>
          </a:xfrm>
        </p:spPr>
      </p:pic>
      <p:cxnSp>
        <p:nvCxnSpPr>
          <p:cNvPr id="8" name="Straight Arrow Connector 7"/>
          <p:cNvCxnSpPr>
            <a:endCxn id="18" idx="2"/>
          </p:cNvCxnSpPr>
          <p:nvPr/>
        </p:nvCxnSpPr>
        <p:spPr>
          <a:xfrm>
            <a:off x="5402015" y="3115611"/>
            <a:ext cx="1690938"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176449" y="3874774"/>
            <a:ext cx="2007306" cy="51434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flipV="1">
            <a:off x="2288963" y="2537800"/>
            <a:ext cx="1224800" cy="13020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2556162" y="4011932"/>
            <a:ext cx="1256887" cy="14379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7092953" y="2612932"/>
            <a:ext cx="1888574" cy="1005358"/>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9" name="Oval 18"/>
          <p:cNvSpPr/>
          <p:nvPr/>
        </p:nvSpPr>
        <p:spPr>
          <a:xfrm>
            <a:off x="7183755" y="3898992"/>
            <a:ext cx="1797772" cy="966317"/>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1" name="Oval 20"/>
          <p:cNvSpPr/>
          <p:nvPr/>
        </p:nvSpPr>
        <p:spPr>
          <a:xfrm>
            <a:off x="623585" y="3745735"/>
            <a:ext cx="1884236" cy="924215"/>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2" name="Oval 21"/>
          <p:cNvSpPr/>
          <p:nvPr/>
        </p:nvSpPr>
        <p:spPr>
          <a:xfrm>
            <a:off x="267213" y="1631908"/>
            <a:ext cx="2140533" cy="1036100"/>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TextBox 22"/>
          <p:cNvSpPr txBox="1"/>
          <p:nvPr/>
        </p:nvSpPr>
        <p:spPr>
          <a:xfrm>
            <a:off x="637384" y="1828767"/>
            <a:ext cx="1485008" cy="738664"/>
          </a:xfrm>
          <a:prstGeom prst="rect">
            <a:avLst/>
          </a:prstGeom>
          <a:noFill/>
        </p:spPr>
        <p:txBody>
          <a:bodyPr wrap="square" rtlCol="0">
            <a:spAutoFit/>
          </a:bodyPr>
          <a:lstStyle/>
          <a:p>
            <a:r>
              <a:rPr lang="en-US" sz="2100" b="1">
                <a:solidFill>
                  <a:schemeClr val="bg1"/>
                </a:solidFill>
              </a:rPr>
              <a:t>Critical Thinking</a:t>
            </a:r>
          </a:p>
        </p:txBody>
      </p:sp>
      <p:sp>
        <p:nvSpPr>
          <p:cNvPr id="24" name="TextBox 23"/>
          <p:cNvSpPr txBox="1"/>
          <p:nvPr/>
        </p:nvSpPr>
        <p:spPr>
          <a:xfrm>
            <a:off x="7163679" y="2882359"/>
            <a:ext cx="1747122" cy="415498"/>
          </a:xfrm>
          <a:prstGeom prst="rect">
            <a:avLst/>
          </a:prstGeom>
          <a:noFill/>
        </p:spPr>
        <p:txBody>
          <a:bodyPr wrap="square" rtlCol="0">
            <a:spAutoFit/>
          </a:bodyPr>
          <a:lstStyle/>
          <a:p>
            <a:r>
              <a:rPr lang="en-US" sz="2100" b="1">
                <a:solidFill>
                  <a:schemeClr val="bg1"/>
                </a:solidFill>
              </a:rPr>
              <a:t>Engagement</a:t>
            </a:r>
          </a:p>
        </p:txBody>
      </p:sp>
      <p:sp>
        <p:nvSpPr>
          <p:cNvPr id="25" name="TextBox 24"/>
          <p:cNvSpPr txBox="1"/>
          <p:nvPr/>
        </p:nvSpPr>
        <p:spPr>
          <a:xfrm>
            <a:off x="835067" y="4044554"/>
            <a:ext cx="1453896" cy="415498"/>
          </a:xfrm>
          <a:prstGeom prst="rect">
            <a:avLst/>
          </a:prstGeom>
          <a:noFill/>
        </p:spPr>
        <p:txBody>
          <a:bodyPr wrap="square" rtlCol="0">
            <a:spAutoFit/>
          </a:bodyPr>
          <a:lstStyle/>
          <a:p>
            <a:r>
              <a:rPr lang="en-US" sz="2100" b="1">
                <a:solidFill>
                  <a:schemeClr val="bg1"/>
                </a:solidFill>
              </a:rPr>
              <a:t>Creativity</a:t>
            </a:r>
          </a:p>
        </p:txBody>
      </p:sp>
      <p:sp>
        <p:nvSpPr>
          <p:cNvPr id="27" name="TextBox 26"/>
          <p:cNvSpPr txBox="1"/>
          <p:nvPr/>
        </p:nvSpPr>
        <p:spPr>
          <a:xfrm>
            <a:off x="7460283" y="4184504"/>
            <a:ext cx="1521244" cy="415498"/>
          </a:xfrm>
          <a:prstGeom prst="rect">
            <a:avLst/>
          </a:prstGeom>
          <a:noFill/>
        </p:spPr>
        <p:txBody>
          <a:bodyPr wrap="square" rtlCol="0">
            <a:spAutoFit/>
          </a:bodyPr>
          <a:lstStyle/>
          <a:p>
            <a:r>
              <a:rPr lang="en-US" sz="2100" b="1">
                <a:solidFill>
                  <a:schemeClr val="bg1"/>
                </a:solidFill>
              </a:rPr>
              <a:t>Relevance</a:t>
            </a:r>
          </a:p>
        </p:txBody>
      </p:sp>
      <p:sp>
        <p:nvSpPr>
          <p:cNvPr id="5" name="TextBox 4"/>
          <p:cNvSpPr txBox="1"/>
          <p:nvPr/>
        </p:nvSpPr>
        <p:spPr>
          <a:xfrm>
            <a:off x="324697" y="2846070"/>
            <a:ext cx="2826276" cy="707886"/>
          </a:xfrm>
          <a:prstGeom prst="rect">
            <a:avLst/>
          </a:prstGeom>
          <a:solidFill>
            <a:schemeClr val="accent1"/>
          </a:solidFill>
        </p:spPr>
        <p:txBody>
          <a:bodyPr wrap="square" rtlCol="0">
            <a:spAutoFit/>
          </a:bodyPr>
          <a:lstStyle/>
          <a:p>
            <a:pPr marL="285750" indent="-285750">
              <a:buFont typeface="Arial" charset="0"/>
              <a:buChar char="•"/>
            </a:pPr>
            <a:r>
              <a:rPr lang="en-US" sz="2000"/>
              <a:t>Open-ended</a:t>
            </a:r>
          </a:p>
          <a:p>
            <a:pPr marL="285750" indent="-285750">
              <a:buFont typeface="Arial" charset="0"/>
              <a:buChar char="•"/>
            </a:pPr>
            <a:r>
              <a:rPr lang="en-US" sz="2000"/>
              <a:t>No single right answer</a:t>
            </a:r>
          </a:p>
        </p:txBody>
      </p:sp>
      <p:sp>
        <p:nvSpPr>
          <p:cNvPr id="9" name="TextBox 8"/>
          <p:cNvSpPr txBox="1"/>
          <p:nvPr/>
        </p:nvSpPr>
        <p:spPr>
          <a:xfrm>
            <a:off x="835067" y="4842820"/>
            <a:ext cx="2193883" cy="1015663"/>
          </a:xfrm>
          <a:prstGeom prst="rect">
            <a:avLst/>
          </a:prstGeom>
          <a:solidFill>
            <a:schemeClr val="accent1"/>
          </a:solidFill>
        </p:spPr>
        <p:txBody>
          <a:bodyPr wrap="square" rtlCol="0">
            <a:spAutoFit/>
          </a:bodyPr>
          <a:lstStyle/>
          <a:p>
            <a:pPr marL="285750" indent="-285750">
              <a:buFont typeface="Arial" charset="0"/>
              <a:buChar char="•"/>
            </a:pPr>
            <a:r>
              <a:rPr lang="en-US" sz="2000"/>
              <a:t>Provocative</a:t>
            </a:r>
          </a:p>
          <a:p>
            <a:pPr marL="285750" indent="-285750">
              <a:buFont typeface="Arial" charset="0"/>
              <a:buChar char="•"/>
            </a:pPr>
            <a:r>
              <a:rPr lang="en-US" sz="2000"/>
              <a:t>Fun</a:t>
            </a:r>
          </a:p>
          <a:p>
            <a:pPr marL="285750" indent="-285750">
              <a:buFont typeface="Arial" charset="0"/>
              <a:buChar char="•"/>
            </a:pPr>
            <a:r>
              <a:rPr lang="en-US" sz="2000"/>
              <a:t>Can be revisited</a:t>
            </a:r>
          </a:p>
        </p:txBody>
      </p:sp>
      <p:sp>
        <p:nvSpPr>
          <p:cNvPr id="11" name="TextBox 10"/>
          <p:cNvSpPr txBox="1"/>
          <p:nvPr/>
        </p:nvSpPr>
        <p:spPr>
          <a:xfrm>
            <a:off x="5667736" y="1291388"/>
            <a:ext cx="3032037" cy="1323439"/>
          </a:xfrm>
          <a:prstGeom prst="rect">
            <a:avLst/>
          </a:prstGeom>
          <a:solidFill>
            <a:schemeClr val="accent1"/>
          </a:solidFill>
        </p:spPr>
        <p:txBody>
          <a:bodyPr wrap="square" rtlCol="0">
            <a:spAutoFit/>
          </a:bodyPr>
          <a:lstStyle/>
          <a:p>
            <a:pPr marL="342900" indent="-342900">
              <a:buFont typeface="Arial" charset="0"/>
              <a:buChar char="•"/>
            </a:pPr>
            <a:r>
              <a:rPr lang="en-US" sz="2000"/>
              <a:t>For all students</a:t>
            </a:r>
          </a:p>
          <a:p>
            <a:pPr marL="342900" indent="-342900">
              <a:buFont typeface="Arial" charset="0"/>
              <a:buChar char="•"/>
            </a:pPr>
            <a:r>
              <a:rPr lang="en-US" sz="2000"/>
              <a:t>Personalization</a:t>
            </a:r>
          </a:p>
          <a:p>
            <a:pPr marL="342900" indent="-342900">
              <a:buFont typeface="Arial" charset="0"/>
              <a:buChar char="•"/>
            </a:pPr>
            <a:r>
              <a:rPr lang="en-US" sz="2000"/>
              <a:t>Differentiation </a:t>
            </a:r>
          </a:p>
          <a:p>
            <a:pPr marL="342900" indent="-342900">
              <a:buFont typeface="Arial" charset="0"/>
              <a:buChar char="•"/>
            </a:pPr>
            <a:r>
              <a:rPr lang="en-US" sz="2000"/>
              <a:t>Target language</a:t>
            </a:r>
          </a:p>
        </p:txBody>
      </p:sp>
      <p:sp>
        <p:nvSpPr>
          <p:cNvPr id="13" name="TextBox 12"/>
          <p:cNvSpPr txBox="1"/>
          <p:nvPr/>
        </p:nvSpPr>
        <p:spPr>
          <a:xfrm>
            <a:off x="5176449" y="5039291"/>
            <a:ext cx="3347003" cy="1323439"/>
          </a:xfrm>
          <a:prstGeom prst="rect">
            <a:avLst/>
          </a:prstGeom>
          <a:solidFill>
            <a:schemeClr val="accent1"/>
          </a:solidFill>
        </p:spPr>
        <p:txBody>
          <a:bodyPr wrap="square" rtlCol="0">
            <a:spAutoFit/>
          </a:bodyPr>
          <a:lstStyle/>
          <a:p>
            <a:pPr marL="285750" indent="-285750">
              <a:buFont typeface="Arial" charset="0"/>
              <a:buChar char="•"/>
            </a:pPr>
            <a:r>
              <a:rPr lang="en-US" sz="2000"/>
              <a:t>Expand students’ understanding of themselves in relation to their community and world</a:t>
            </a:r>
          </a:p>
        </p:txBody>
      </p:sp>
      <p:sp>
        <p:nvSpPr>
          <p:cNvPr id="2" name="Footer Placeholder 1"/>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23253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7" grpId="0"/>
      <p:bldP spid="5" grpId="0" animBg="1"/>
      <p:bldP spid="9" grpId="0" animBg="1"/>
      <p:bldP spid="11"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3"/>
          <p:cNvPicPr>
            <a:picLocks noChangeAspect="1"/>
          </p:cNvPicPr>
          <p:nvPr/>
        </p:nvPicPr>
        <p:blipFill rotWithShape="1">
          <a:blip r:embed="rId3"/>
          <a:srcRect t="4171" r="4657" b="9532"/>
          <a:stretch/>
        </p:blipFill>
        <p:spPr>
          <a:xfrm>
            <a:off x="429226" y="445303"/>
            <a:ext cx="5499186" cy="5337970"/>
          </a:xfrm>
          <a:prstGeom prst="rect">
            <a:avLst/>
          </a:prstGeom>
          <a:effectLst>
            <a:outerShdw blurRad="50800" dir="14400000">
              <a:srgbClr val="000000">
                <a:alpha val="40000"/>
              </a:srgbClr>
            </a:outerShdw>
          </a:effectLst>
        </p:spPr>
      </p:pic>
      <p:sp>
        <p:nvSpPr>
          <p:cNvPr id="6" name="Rounded Rectangle 5"/>
          <p:cNvSpPr/>
          <p:nvPr/>
        </p:nvSpPr>
        <p:spPr>
          <a:xfrm>
            <a:off x="6337989" y="1701379"/>
            <a:ext cx="2576947" cy="761999"/>
          </a:xfrm>
          <a:prstGeom prst="roundRect">
            <a:avLst>
              <a:gd name="adj" fmla="val 32727"/>
            </a:avLst>
          </a:prstGeom>
          <a:solidFill>
            <a:schemeClr val="accent6"/>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Culturally </a:t>
            </a:r>
          </a:p>
          <a:p>
            <a:pPr algn="ctr"/>
            <a:r>
              <a:rPr lang="en-US" sz="2400"/>
              <a:t>Focused</a:t>
            </a:r>
          </a:p>
        </p:txBody>
      </p:sp>
      <p:sp>
        <p:nvSpPr>
          <p:cNvPr id="9" name="Rounded Rectangle 8"/>
          <p:cNvSpPr/>
          <p:nvPr/>
        </p:nvSpPr>
        <p:spPr>
          <a:xfrm>
            <a:off x="6337989" y="594747"/>
            <a:ext cx="2576947" cy="761999"/>
          </a:xfrm>
          <a:prstGeom prst="roundRect">
            <a:avLst>
              <a:gd name="adj" fmla="val 32727"/>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Communicatively </a:t>
            </a:r>
            <a:r>
              <a:rPr lang="en-US" sz="2400">
                <a:solidFill>
                  <a:schemeClr val="tx1"/>
                </a:solidFill>
              </a:rPr>
              <a:t>Purposeful</a:t>
            </a:r>
          </a:p>
        </p:txBody>
      </p:sp>
      <p:sp>
        <p:nvSpPr>
          <p:cNvPr id="10" name="Rounded Rectangle 9"/>
          <p:cNvSpPr/>
          <p:nvPr/>
        </p:nvSpPr>
        <p:spPr>
          <a:xfrm>
            <a:off x="6337989" y="2808011"/>
            <a:ext cx="2576947" cy="761999"/>
          </a:xfrm>
          <a:prstGeom prst="roundRect">
            <a:avLst>
              <a:gd name="adj" fmla="val 32727"/>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Intrinsically Interesting</a:t>
            </a:r>
          </a:p>
        </p:txBody>
      </p:sp>
      <p:sp>
        <p:nvSpPr>
          <p:cNvPr id="12" name="Rounded Rectangle 11"/>
          <p:cNvSpPr/>
          <p:nvPr/>
        </p:nvSpPr>
        <p:spPr>
          <a:xfrm>
            <a:off x="6337989" y="3914643"/>
            <a:ext cx="2576947" cy="761999"/>
          </a:xfrm>
          <a:prstGeom prst="roundRect">
            <a:avLst>
              <a:gd name="adj" fmla="val 32727"/>
            </a:avLst>
          </a:prstGeom>
          <a:solidFill>
            <a:srgbClr val="C47A8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Cognitively Engaging</a:t>
            </a:r>
          </a:p>
        </p:txBody>
      </p:sp>
      <p:sp>
        <p:nvSpPr>
          <p:cNvPr id="13" name="Rounded Rectangle 12"/>
          <p:cNvSpPr/>
          <p:nvPr/>
        </p:nvSpPr>
        <p:spPr>
          <a:xfrm>
            <a:off x="6337989" y="5021274"/>
            <a:ext cx="2576947" cy="761999"/>
          </a:xfrm>
          <a:prstGeom prst="roundRect">
            <a:avLst>
              <a:gd name="adj" fmla="val 32727"/>
            </a:avLst>
          </a:prstGeom>
          <a:solidFill>
            <a:srgbClr val="4AB0B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Standards-Based</a:t>
            </a:r>
          </a:p>
        </p:txBody>
      </p:sp>
      <p:sp>
        <p:nvSpPr>
          <p:cNvPr id="3" name="Slide Number Placeholder 2"/>
          <p:cNvSpPr>
            <a:spLocks noGrp="1"/>
          </p:cNvSpPr>
          <p:nvPr>
            <p:ph type="sldNum" sz="quarter" idx="12"/>
          </p:nvPr>
        </p:nvSpPr>
        <p:spPr/>
        <p:txBody>
          <a:bodyPr/>
          <a:lstStyle/>
          <a:p>
            <a:fld id="{D57F1E4F-1CFF-5643-939E-02111984F565}" type="slidenum">
              <a:rPr lang="en-US" smtClean="0"/>
              <a:t>22</a:t>
            </a:fld>
            <a:endParaRPr lang="en-US"/>
          </a:p>
        </p:txBody>
      </p:sp>
      <p:sp>
        <p:nvSpPr>
          <p:cNvPr id="15" name="TextBox 5"/>
          <p:cNvSpPr txBox="1">
            <a:spLocks noChangeArrowheads="1"/>
          </p:cNvSpPr>
          <p:nvPr/>
        </p:nvSpPr>
        <p:spPr bwMode="auto">
          <a:xfrm>
            <a:off x="5641068" y="6324628"/>
            <a:ext cx="2300818" cy="369332"/>
          </a:xfrm>
          <a:prstGeom prst="rect">
            <a:avLst/>
          </a:prstGeom>
          <a:noFill/>
          <a:ln w="9525">
            <a:noFill/>
            <a:miter lim="800000"/>
            <a:headEnd/>
            <a:tailEnd/>
          </a:ln>
        </p:spPr>
        <p:txBody>
          <a:bodyPr wrap="none">
            <a:prstTxWarp prst="textNoShape">
              <a:avLst/>
            </a:prstTxWarp>
            <a:spAutoFit/>
          </a:bodyPr>
          <a:lstStyle/>
          <a:p>
            <a:pPr algn="r"/>
            <a:r>
              <a:rPr lang="en-US" sz="1800"/>
              <a:t>© Clementi &amp; Terrill </a:t>
            </a:r>
          </a:p>
        </p:txBody>
      </p:sp>
    </p:spTree>
    <p:extLst>
      <p:ext uri="{BB962C8B-B14F-4D97-AF65-F5344CB8AC3E}">
        <p14:creationId xmlns:p14="http://schemas.microsoft.com/office/powerpoint/2010/main" val="1822004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2" grpId="0"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42" y="1746918"/>
            <a:ext cx="2932936" cy="3010527"/>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5700" y="4198749"/>
            <a:ext cx="3315430" cy="2659251"/>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8322" y="1636447"/>
            <a:ext cx="2320950" cy="4637784"/>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32808" y="4280868"/>
            <a:ext cx="3511192" cy="2495012"/>
          </a:xfrm>
          <a:prstGeom prst="rect">
            <a:avLst/>
          </a:prstGeom>
        </p:spPr>
      </p:pic>
      <p:sp>
        <p:nvSpPr>
          <p:cNvPr id="7" name="Title 6"/>
          <p:cNvSpPr>
            <a:spLocks noGrp="1"/>
          </p:cNvSpPr>
          <p:nvPr>
            <p:ph type="title"/>
          </p:nvPr>
        </p:nvSpPr>
        <p:spPr>
          <a:xfrm>
            <a:off x="306678" y="221097"/>
            <a:ext cx="7886700" cy="1325563"/>
          </a:xfrm>
        </p:spPr>
        <p:txBody>
          <a:bodyPr>
            <a:normAutofit/>
          </a:bodyPr>
          <a:lstStyle/>
          <a:p>
            <a:r>
              <a:rPr lang="en-US" sz="3600">
                <a:solidFill>
                  <a:schemeClr val="tx1"/>
                </a:solidFill>
              </a:rPr>
              <a:t>Contemporary Life: Vacation Time</a:t>
            </a:r>
            <a:br>
              <a:rPr lang="en-US" sz="3600">
                <a:solidFill>
                  <a:schemeClr val="tx1"/>
                </a:solidFill>
              </a:rPr>
            </a:br>
            <a:r>
              <a:rPr lang="en-US" sz="3600">
                <a:solidFill>
                  <a:schemeClr val="tx1"/>
                </a:solidFill>
              </a:rPr>
              <a:t>Why travel? What is the ideal vacation?</a:t>
            </a:r>
          </a:p>
        </p:txBody>
      </p:sp>
      <p:sp>
        <p:nvSpPr>
          <p:cNvPr id="2" name="Footer Placeholder 1"/>
          <p:cNvSpPr>
            <a:spLocks noGrp="1"/>
          </p:cNvSpPr>
          <p:nvPr>
            <p:ph type="ftr" sz="quarter" idx="11"/>
          </p:nvPr>
        </p:nvSpPr>
        <p:spPr/>
        <p:txBody>
          <a:bodyPr/>
          <a:lstStyle/>
          <a:p>
            <a:r>
              <a:rPr lang="en-US"/>
              <a:t>Laura Terrill</a:t>
            </a:r>
          </a:p>
        </p:txBody>
      </p:sp>
      <p:sp>
        <p:nvSpPr>
          <p:cNvPr id="3" name="Slide Number Placeholder 2"/>
          <p:cNvSpPr>
            <a:spLocks noGrp="1"/>
          </p:cNvSpPr>
          <p:nvPr>
            <p:ph type="sldNum" sz="quarter" idx="12"/>
          </p:nvPr>
        </p:nvSpPr>
        <p:spPr/>
        <p:txBody>
          <a:bodyPr/>
          <a:lstStyle/>
          <a:p>
            <a:fld id="{6D22F896-40B5-4ADD-8801-0D06FADFA095}" type="slidenum">
              <a:rPr lang="en-US"/>
              <a:t>23</a:t>
            </a:fld>
            <a:endParaRPr lang="en-US"/>
          </a:p>
        </p:txBody>
      </p:sp>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09900" y="2147282"/>
            <a:ext cx="3683000" cy="2209800"/>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 y="3582287"/>
            <a:ext cx="2425700" cy="3365500"/>
          </a:xfrm>
          <a:prstGeom prst="rect">
            <a:avLst/>
          </a:prstGeom>
        </p:spPr>
      </p:pic>
    </p:spTree>
    <p:extLst>
      <p:ext uri="{BB962C8B-B14F-4D97-AF65-F5344CB8AC3E}">
        <p14:creationId xmlns:p14="http://schemas.microsoft.com/office/powerpoint/2010/main" val="18529971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341313" y="150965"/>
            <a:ext cx="8421687" cy="993775"/>
          </a:xfrm>
        </p:spPr>
        <p:txBody>
          <a:bodyPr>
            <a:normAutofit/>
          </a:bodyPr>
          <a:lstStyle/>
          <a:p>
            <a:pPr algn="ctr" eaLnBrk="1" hangingPunct="1"/>
            <a:r>
              <a:rPr lang="en-US" sz="3200" i="1">
                <a:solidFill>
                  <a:schemeClr val="tx1"/>
                </a:solidFill>
              </a:rPr>
              <a:t>NCSSFL-ACTFL Global Can-Do Benchmarks </a:t>
            </a:r>
            <a:endParaRPr lang="en-US" sz="3200">
              <a:solidFill>
                <a:schemeClr val="tx1"/>
              </a:solidFill>
            </a:endParaRPr>
          </a:p>
        </p:txBody>
      </p:sp>
      <p:pic>
        <p:nvPicPr>
          <p:cNvPr id="6" name="Picture 5" descr="Screen Shot 2015-05-20 at 11.02.30 PM.png"/>
          <p:cNvPicPr>
            <a:picLocks noChangeAspect="1"/>
          </p:cNvPicPr>
          <p:nvPr/>
        </p:nvPicPr>
        <p:blipFill>
          <a:blip r:embed="rId2"/>
          <a:stretch>
            <a:fillRect/>
          </a:stretch>
        </p:blipFill>
        <p:spPr>
          <a:xfrm>
            <a:off x="506216" y="1285803"/>
            <a:ext cx="8131568" cy="5266944"/>
          </a:xfrm>
          <a:prstGeom prst="rect">
            <a:avLst/>
          </a:prstGeom>
        </p:spPr>
      </p:pic>
      <p:sp>
        <p:nvSpPr>
          <p:cNvPr id="8" name="Footer Placeholder 7"/>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normAutofit/>
          </a:bodyPr>
          <a:lstStyle/>
          <a:p>
            <a:fld id="{74C2F60E-34D8-DD42-93FD-7BD7AE432328}" type="slidenum">
              <a:rPr lang="en-US"/>
              <a:pPr/>
              <a:t>24</a:t>
            </a:fld>
            <a:endParaRPr lang="en-US"/>
          </a:p>
        </p:txBody>
      </p:sp>
      <p:sp>
        <p:nvSpPr>
          <p:cNvPr id="2" name="Rectangle 1"/>
          <p:cNvSpPr/>
          <p:nvPr/>
        </p:nvSpPr>
        <p:spPr>
          <a:xfrm>
            <a:off x="4239982" y="1117074"/>
            <a:ext cx="2115378" cy="5604402"/>
          </a:xfrm>
          <a:prstGeom prst="rect">
            <a:avLst/>
          </a:prstGeom>
          <a:noFill/>
          <a:ln w="762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p:nvGrpSpPr>
        <p:grpSpPr>
          <a:xfrm>
            <a:off x="1478265" y="2713593"/>
            <a:ext cx="6443281" cy="1726133"/>
            <a:chOff x="1478265" y="2713593"/>
            <a:chExt cx="6443281" cy="1726133"/>
          </a:xfrm>
        </p:grpSpPr>
        <p:sp>
          <p:nvSpPr>
            <p:cNvPr id="7" name="Rectangle 6"/>
            <p:cNvSpPr/>
            <p:nvPr/>
          </p:nvSpPr>
          <p:spPr>
            <a:xfrm rot="20935545">
              <a:off x="1478265" y="2713593"/>
              <a:ext cx="6443281" cy="17261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897702">
              <a:off x="1772555" y="3157559"/>
              <a:ext cx="5854700" cy="838200"/>
            </a:xfrm>
            <a:prstGeom prst="rect">
              <a:avLst/>
            </a:prstGeom>
          </p:spPr>
        </p:pic>
      </p:grpSp>
    </p:spTree>
    <p:extLst>
      <p:ext uri="{BB962C8B-B14F-4D97-AF65-F5344CB8AC3E}">
        <p14:creationId xmlns:p14="http://schemas.microsoft.com/office/powerpoint/2010/main" val="792144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3"/>
          <p:cNvSpPr>
            <a:spLocks noGrp="1"/>
          </p:cNvSpPr>
          <p:nvPr>
            <p:ph type="title"/>
          </p:nvPr>
        </p:nvSpPr>
        <p:spPr/>
        <p:txBody>
          <a:bodyPr>
            <a:normAutofit/>
          </a:bodyPr>
          <a:lstStyle/>
          <a:p>
            <a:pPr algn="ctr" eaLnBrk="1" hangingPunct="1"/>
            <a:r>
              <a:rPr lang="en-US" sz="4000">
                <a:solidFill>
                  <a:schemeClr val="tx1"/>
                </a:solidFill>
                <a:ea typeface="ＭＳ Ｐゴシック" pitchFamily="-109" charset="-128"/>
                <a:cs typeface="ＭＳ Ｐゴシック" pitchFamily="-109" charset="-128"/>
              </a:rPr>
              <a:t>Backward Design</a:t>
            </a:r>
          </a:p>
        </p:txBody>
      </p:sp>
      <p:graphicFrame>
        <p:nvGraphicFramePr>
          <p:cNvPr id="6" name="Content Placeholder 5"/>
          <p:cNvGraphicFramePr>
            <a:graphicFrameLocks noGrp="1"/>
          </p:cNvGraphicFramePr>
          <p:nvPr>
            <p:ph idx="4294967295"/>
            <p:extLst/>
          </p:nvPr>
        </p:nvGraphicFramePr>
        <p:xfrm>
          <a:off x="457200" y="17526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Footer Placeholder 6"/>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6D22F896-40B5-4ADD-8801-0D06FADFA095}" type="slidenum">
              <a:rPr lang="en-US"/>
              <a:t>25</a:t>
            </a:fld>
            <a:endParaRPr lang="en-US"/>
          </a:p>
        </p:txBody>
      </p:sp>
    </p:spTree>
    <p:extLst>
      <p:ext uri="{BB962C8B-B14F-4D97-AF65-F5344CB8AC3E}">
        <p14:creationId xmlns:p14="http://schemas.microsoft.com/office/powerpoint/2010/main" val="211009016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826" y="278422"/>
            <a:ext cx="6766129" cy="1454775"/>
          </a:xfrm>
          <a:solidFill>
            <a:schemeClr val="accent1"/>
          </a:solidFill>
        </p:spPr>
        <p:txBody>
          <a:bodyPr>
            <a:noAutofit/>
          </a:bodyPr>
          <a:lstStyle/>
          <a:p>
            <a:r>
              <a:rPr lang="en-US" sz="3200">
                <a:solidFill>
                  <a:schemeClr val="tx1"/>
                </a:solidFill>
              </a:rPr>
              <a:t>Contemporary Life:Vacation Time</a:t>
            </a:r>
            <a:br>
              <a:rPr lang="en-US" sz="3200">
                <a:solidFill>
                  <a:schemeClr val="tx1"/>
                </a:solidFill>
              </a:rPr>
            </a:br>
            <a:r>
              <a:rPr lang="en-US" sz="3200">
                <a:solidFill>
                  <a:schemeClr val="tx1"/>
                </a:solidFill>
              </a:rPr>
              <a:t>Why travel? What is the ideal vacation?</a:t>
            </a:r>
          </a:p>
        </p:txBody>
      </p:sp>
      <p:pic>
        <p:nvPicPr>
          <p:cNvPr id="3" name="Content Placeholder 6" descr="Screen Shot 2015-03-21 at 10.33.10 AM.png"/>
          <p:cNvPicPr>
            <a:picLocks noChangeAspect="1"/>
          </p:cNvPicPr>
          <p:nvPr/>
        </p:nvPicPr>
        <p:blipFill>
          <a:blip r:embed="rId2"/>
          <a:stretch>
            <a:fillRect/>
          </a:stretch>
        </p:blipFill>
        <p:spPr>
          <a:xfrm>
            <a:off x="6753996" y="64932"/>
            <a:ext cx="2002546" cy="1881757"/>
          </a:xfrm>
          <a:prstGeom prst="rect">
            <a:avLst/>
          </a:prstGeom>
        </p:spPr>
      </p:pic>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6D22F896-40B5-4ADD-8801-0D06FADFA095}" type="slidenum">
              <a:rPr lang="en-US"/>
              <a:t>26</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651" y="2125262"/>
            <a:ext cx="7079226" cy="4413651"/>
          </a:xfrm>
          <a:prstGeom prst="rect">
            <a:avLst/>
          </a:prstGeom>
        </p:spPr>
      </p:pic>
    </p:spTree>
    <p:extLst>
      <p:ext uri="{BB962C8B-B14F-4D97-AF65-F5344CB8AC3E}">
        <p14:creationId xmlns:p14="http://schemas.microsoft.com/office/powerpoint/2010/main" val="950926180"/>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628" y="557214"/>
            <a:ext cx="8393111" cy="1530646"/>
          </a:xfrm>
          <a:solidFill>
            <a:schemeClr val="accent1"/>
          </a:solidFill>
        </p:spPr>
        <p:txBody>
          <a:bodyPr>
            <a:normAutofit/>
          </a:bodyPr>
          <a:lstStyle/>
          <a:p>
            <a:pPr algn="ctr"/>
            <a:r>
              <a:rPr lang="en-US">
                <a:solidFill>
                  <a:schemeClr val="tx1"/>
                </a:solidFill>
              </a:rPr>
              <a:t>Using art, literature, film in thematic units</a:t>
            </a:r>
          </a:p>
        </p:txBody>
      </p:sp>
      <p:graphicFrame>
        <p:nvGraphicFramePr>
          <p:cNvPr id="5" name="Table 4"/>
          <p:cNvGraphicFramePr>
            <a:graphicFrameLocks noGrp="1"/>
          </p:cNvGraphicFramePr>
          <p:nvPr>
            <p:extLst/>
          </p:nvPr>
        </p:nvGraphicFramePr>
        <p:xfrm>
          <a:off x="987203" y="2839833"/>
          <a:ext cx="7194666" cy="1877093"/>
        </p:xfrm>
        <a:graphic>
          <a:graphicData uri="http://schemas.openxmlformats.org/drawingml/2006/table">
            <a:tbl>
              <a:tblPr firstRow="1" bandRow="1">
                <a:tableStyleId>{5C22544A-7EE6-4342-B048-85BDC9FD1C3A}</a:tableStyleId>
              </a:tblPr>
              <a:tblGrid>
                <a:gridCol w="1530780"/>
                <a:gridCol w="2831943"/>
                <a:gridCol w="2831943"/>
              </a:tblGrid>
              <a:tr h="473828">
                <a:tc>
                  <a:txBody>
                    <a:bodyPr/>
                    <a:lstStyle/>
                    <a:p>
                      <a:pPr algn="ctr"/>
                      <a:r>
                        <a:rPr lang="en-US" sz="1800"/>
                        <a:t>Grade</a:t>
                      </a:r>
                    </a:p>
                  </a:txBody>
                  <a:tcPr marL="68580" marR="68580" marT="34290" marB="34290" anchor="ctr"/>
                </a:tc>
                <a:tc>
                  <a:txBody>
                    <a:bodyPr/>
                    <a:lstStyle/>
                    <a:p>
                      <a:pPr algn="ctr"/>
                      <a:r>
                        <a:rPr lang="en-US" sz="1800"/>
                        <a:t>Literary</a:t>
                      </a:r>
                    </a:p>
                  </a:txBody>
                  <a:tcPr marL="68580" marR="68580" marT="34290" marB="34290" anchor="ctr"/>
                </a:tc>
                <a:tc>
                  <a:txBody>
                    <a:bodyPr/>
                    <a:lstStyle/>
                    <a:p>
                      <a:pPr algn="ctr"/>
                      <a:r>
                        <a:rPr lang="en-US" sz="1800"/>
                        <a:t>Informational</a:t>
                      </a:r>
                    </a:p>
                  </a:txBody>
                  <a:tcPr marL="68580" marR="68580" marT="34290" marB="34290" anchor="ctr"/>
                </a:tc>
              </a:tr>
              <a:tr h="467755">
                <a:tc>
                  <a:txBody>
                    <a:bodyPr/>
                    <a:lstStyle/>
                    <a:p>
                      <a:pPr algn="ctr"/>
                      <a:r>
                        <a:rPr lang="en-US" sz="1800"/>
                        <a:t>4</a:t>
                      </a:r>
                    </a:p>
                  </a:txBody>
                  <a:tcPr marL="68580" marR="68580" marT="34290" marB="34290" anchor="ctr"/>
                </a:tc>
                <a:tc>
                  <a:txBody>
                    <a:bodyPr/>
                    <a:lstStyle/>
                    <a:p>
                      <a:pPr algn="ctr"/>
                      <a:r>
                        <a:rPr lang="en-US" sz="1800"/>
                        <a:t>50%</a:t>
                      </a:r>
                    </a:p>
                  </a:txBody>
                  <a:tcPr marL="68580" marR="68580" marT="34290" marB="34290" anchor="ctr"/>
                </a:tc>
                <a:tc>
                  <a:txBody>
                    <a:bodyPr/>
                    <a:lstStyle/>
                    <a:p>
                      <a:pPr algn="ctr"/>
                      <a:r>
                        <a:rPr lang="en-US" sz="1800"/>
                        <a:t>50%</a:t>
                      </a:r>
                    </a:p>
                  </a:txBody>
                  <a:tcPr marL="68580" marR="68580" marT="34290" marB="34290" anchor="ctr"/>
                </a:tc>
              </a:tr>
              <a:tr h="467755">
                <a:tc>
                  <a:txBody>
                    <a:bodyPr/>
                    <a:lstStyle/>
                    <a:p>
                      <a:pPr algn="ctr"/>
                      <a:r>
                        <a:rPr lang="en-US" sz="1800"/>
                        <a:t>8</a:t>
                      </a:r>
                    </a:p>
                  </a:txBody>
                  <a:tcPr marL="68580" marR="68580" marT="34290" marB="34290" anchor="ctr"/>
                </a:tc>
                <a:tc>
                  <a:txBody>
                    <a:bodyPr/>
                    <a:lstStyle/>
                    <a:p>
                      <a:pPr algn="ctr"/>
                      <a:r>
                        <a:rPr lang="en-US" sz="1800"/>
                        <a:t>45%</a:t>
                      </a:r>
                    </a:p>
                  </a:txBody>
                  <a:tcPr marL="68580" marR="68580" marT="34290" marB="34290" anchor="ctr"/>
                </a:tc>
                <a:tc>
                  <a:txBody>
                    <a:bodyPr/>
                    <a:lstStyle/>
                    <a:p>
                      <a:pPr algn="ctr"/>
                      <a:r>
                        <a:rPr lang="en-US" sz="1800"/>
                        <a:t>55%</a:t>
                      </a:r>
                    </a:p>
                  </a:txBody>
                  <a:tcPr marL="68580" marR="68580" marT="34290" marB="34290" anchor="ctr"/>
                </a:tc>
              </a:tr>
              <a:tr h="467755">
                <a:tc>
                  <a:txBody>
                    <a:bodyPr/>
                    <a:lstStyle/>
                    <a:p>
                      <a:pPr algn="ctr"/>
                      <a:r>
                        <a:rPr lang="en-US" sz="1800"/>
                        <a:t>12</a:t>
                      </a:r>
                    </a:p>
                  </a:txBody>
                  <a:tcPr marL="68580" marR="68580" marT="34290" marB="34290" anchor="ctr"/>
                </a:tc>
                <a:tc>
                  <a:txBody>
                    <a:bodyPr/>
                    <a:lstStyle/>
                    <a:p>
                      <a:pPr algn="ctr"/>
                      <a:r>
                        <a:rPr lang="en-US" sz="1800"/>
                        <a:t>30%</a:t>
                      </a:r>
                    </a:p>
                  </a:txBody>
                  <a:tcPr marL="68580" marR="68580" marT="34290" marB="34290" anchor="ctr"/>
                </a:tc>
                <a:tc>
                  <a:txBody>
                    <a:bodyPr/>
                    <a:lstStyle/>
                    <a:p>
                      <a:pPr algn="ctr"/>
                      <a:r>
                        <a:rPr lang="en-US" sz="1800"/>
                        <a:t>70%</a:t>
                      </a:r>
                    </a:p>
                  </a:txBody>
                  <a:tcPr marL="68580" marR="68580" marT="34290" marB="34290" anchor="ctr"/>
                </a:tc>
              </a:tr>
            </a:tbl>
          </a:graphicData>
        </a:graphic>
      </p:graphicFrame>
      <p:sp>
        <p:nvSpPr>
          <p:cNvPr id="6" name="TextBox 5"/>
          <p:cNvSpPr txBox="1"/>
          <p:nvPr/>
        </p:nvSpPr>
        <p:spPr>
          <a:xfrm>
            <a:off x="303628" y="5122652"/>
            <a:ext cx="8602740" cy="369332"/>
          </a:xfrm>
          <a:prstGeom prst="rect">
            <a:avLst/>
          </a:prstGeom>
          <a:solidFill>
            <a:schemeClr val="accent1"/>
          </a:solidFill>
        </p:spPr>
        <p:txBody>
          <a:bodyPr wrap="none" rtlCol="0">
            <a:spAutoFit/>
          </a:bodyPr>
          <a:lstStyle/>
          <a:p>
            <a:r>
              <a:rPr lang="en-US"/>
              <a:t>Remember: AP uses informational text, AP Spanish Literature suggests reading excerpts.</a:t>
            </a:r>
          </a:p>
        </p:txBody>
      </p:sp>
      <p:sp>
        <p:nvSpPr>
          <p:cNvPr id="7" name="Slide Number Placeholder 6"/>
          <p:cNvSpPr>
            <a:spLocks noGrp="1"/>
          </p:cNvSpPr>
          <p:nvPr>
            <p:ph type="sldNum" sz="quarter" idx="12"/>
          </p:nvPr>
        </p:nvSpPr>
        <p:spPr/>
        <p:txBody>
          <a:bodyPr/>
          <a:lstStyle/>
          <a:p>
            <a:fld id="{6D22F896-40B5-4ADD-8801-0D06FADFA095}" type="slidenum">
              <a:rPr lang="en-US"/>
              <a:t>27</a:t>
            </a:fld>
            <a:endParaRPr lang="en-US"/>
          </a:p>
        </p:txBody>
      </p:sp>
      <p:sp>
        <p:nvSpPr>
          <p:cNvPr id="8" name="TextBox 5"/>
          <p:cNvSpPr txBox="1">
            <a:spLocks noChangeArrowheads="1"/>
          </p:cNvSpPr>
          <p:nvPr/>
        </p:nvSpPr>
        <p:spPr bwMode="auto">
          <a:xfrm>
            <a:off x="303628" y="5989567"/>
            <a:ext cx="7581900" cy="646331"/>
          </a:xfrm>
          <a:prstGeom prst="rect">
            <a:avLst/>
          </a:prstGeom>
          <a:noFill/>
          <a:ln w="9525">
            <a:noFill/>
            <a:miter lim="800000"/>
            <a:headEnd/>
            <a:tailEnd/>
          </a:ln>
        </p:spPr>
        <p:txBody>
          <a:bodyPr wrap="square">
            <a:prstTxWarp prst="textNoShape">
              <a:avLst/>
            </a:prstTxWarp>
            <a:spAutoFit/>
          </a:bodyPr>
          <a:lstStyle/>
          <a:p>
            <a:r>
              <a:rPr lang="en-US"/>
              <a:t>Common Core State Standards </a:t>
            </a:r>
          </a:p>
          <a:p>
            <a:r>
              <a:rPr lang="en-US"/>
              <a:t>for English Language Arts and Literacy</a:t>
            </a:r>
          </a:p>
        </p:txBody>
      </p:sp>
    </p:spTree>
    <p:extLst>
      <p:ext uri="{BB962C8B-B14F-4D97-AF65-F5344CB8AC3E}">
        <p14:creationId xmlns:p14="http://schemas.microsoft.com/office/powerpoint/2010/main" val="512674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865" y="586976"/>
            <a:ext cx="8055485" cy="1363723"/>
          </a:xfrm>
          <a:solidFill>
            <a:schemeClr val="accent1"/>
          </a:solidFill>
        </p:spPr>
        <p:txBody>
          <a:bodyPr>
            <a:normAutofit/>
          </a:bodyPr>
          <a:lstStyle/>
          <a:p>
            <a:r>
              <a:rPr lang="en-US" sz="3300">
                <a:solidFill>
                  <a:schemeClr val="tx1"/>
                </a:solidFill>
              </a:rPr>
              <a:t>Science and Technology: Our Curious Selves</a:t>
            </a:r>
            <a:br>
              <a:rPr lang="en-US" sz="3300">
                <a:solidFill>
                  <a:schemeClr val="tx1"/>
                </a:solidFill>
              </a:rPr>
            </a:br>
            <a:r>
              <a:rPr lang="en-US" sz="3300">
                <a:solidFill>
                  <a:schemeClr val="tx1"/>
                </a:solidFill>
              </a:rPr>
              <a:t>Why does man explore?</a:t>
            </a:r>
          </a:p>
        </p:txBody>
      </p:sp>
      <p:sp>
        <p:nvSpPr>
          <p:cNvPr id="3" name="Slide Number Placeholder 2"/>
          <p:cNvSpPr>
            <a:spLocks noGrp="1"/>
          </p:cNvSpPr>
          <p:nvPr>
            <p:ph type="sldNum" sz="quarter" idx="12"/>
          </p:nvPr>
        </p:nvSpPr>
        <p:spPr/>
        <p:txBody>
          <a:bodyPr/>
          <a:lstStyle/>
          <a:p>
            <a:fld id="{6D22F896-40B5-4ADD-8801-0D06FADFA095}" type="slidenum">
              <a:rPr lang="en-US"/>
              <a:t>28</a:t>
            </a:fld>
            <a:endParaRPr lang="en-US"/>
          </a:p>
        </p:txBody>
      </p:sp>
      <p:pic>
        <p:nvPicPr>
          <p:cNvPr id="5" name="Picture 4"/>
          <p:cNvPicPr>
            <a:picLocks noChangeAspect="1"/>
          </p:cNvPicPr>
          <p:nvPr/>
        </p:nvPicPr>
        <p:blipFill>
          <a:blip r:embed="rId3"/>
          <a:stretch>
            <a:fillRect/>
          </a:stretch>
        </p:blipFill>
        <p:spPr>
          <a:xfrm>
            <a:off x="256784" y="3346986"/>
            <a:ext cx="1409469" cy="1163782"/>
          </a:xfrm>
          <a:prstGeom prst="rect">
            <a:avLst/>
          </a:prstGeom>
        </p:spPr>
      </p:pic>
      <p:pic>
        <p:nvPicPr>
          <p:cNvPr id="6" name="Picture 5"/>
          <p:cNvPicPr>
            <a:picLocks noChangeAspect="1"/>
          </p:cNvPicPr>
          <p:nvPr/>
        </p:nvPicPr>
        <p:blipFill>
          <a:blip r:embed="rId4"/>
          <a:stretch>
            <a:fillRect/>
          </a:stretch>
        </p:blipFill>
        <p:spPr>
          <a:xfrm>
            <a:off x="159563" y="2112547"/>
            <a:ext cx="1603914" cy="995081"/>
          </a:xfrm>
          <a:prstGeom prst="rect">
            <a:avLst/>
          </a:prstGeom>
        </p:spPr>
      </p:pic>
      <p:pic>
        <p:nvPicPr>
          <p:cNvPr id="7" name="Picture 6"/>
          <p:cNvPicPr>
            <a:picLocks noChangeAspect="1"/>
          </p:cNvPicPr>
          <p:nvPr/>
        </p:nvPicPr>
        <p:blipFill>
          <a:blip r:embed="rId5"/>
          <a:stretch>
            <a:fillRect/>
          </a:stretch>
        </p:blipFill>
        <p:spPr>
          <a:xfrm>
            <a:off x="1913095" y="2112547"/>
            <a:ext cx="1712528" cy="2388525"/>
          </a:xfrm>
          <a:prstGeom prst="rect">
            <a:avLst/>
          </a:prstGeom>
        </p:spPr>
      </p:pic>
      <p:pic>
        <p:nvPicPr>
          <p:cNvPr id="8" name="Picture 7"/>
          <p:cNvPicPr>
            <a:picLocks noChangeAspect="1"/>
          </p:cNvPicPr>
          <p:nvPr/>
        </p:nvPicPr>
        <p:blipFill>
          <a:blip r:embed="rId6"/>
          <a:stretch>
            <a:fillRect/>
          </a:stretch>
        </p:blipFill>
        <p:spPr>
          <a:xfrm>
            <a:off x="183383" y="4750127"/>
            <a:ext cx="1556272" cy="1136138"/>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76144" y="2040496"/>
            <a:ext cx="2929413" cy="1568467"/>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28622" y="2119452"/>
            <a:ext cx="2035767" cy="1976351"/>
          </a:xfrm>
          <a:prstGeom prst="rect">
            <a:avLst/>
          </a:prstGeom>
        </p:spPr>
      </p:pic>
      <p:pic>
        <p:nvPicPr>
          <p:cNvPr id="12"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40850" y="3965385"/>
            <a:ext cx="1592927" cy="2430545"/>
          </a:xfrm>
          <a:prstGeom prst="rect">
            <a:avLst/>
          </a:prstGeom>
        </p:spPr>
      </p:pic>
      <p:pic>
        <p:nvPicPr>
          <p:cNvPr id="13" name="Picture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914950" y="4510768"/>
            <a:ext cx="2702386" cy="2076310"/>
          </a:xfrm>
          <a:prstGeom prst="rect">
            <a:avLst/>
          </a:prstGeom>
        </p:spPr>
      </p:pic>
      <p:pic>
        <p:nvPicPr>
          <p:cNvPr id="14" name="Picture 13"/>
          <p:cNvPicPr>
            <a:picLocks noChangeAspect="1"/>
          </p:cNvPicPr>
          <p:nvPr/>
        </p:nvPicPr>
        <p:blipFill>
          <a:blip r:embed="rId11"/>
          <a:stretch>
            <a:fillRect/>
          </a:stretch>
        </p:blipFill>
        <p:spPr>
          <a:xfrm>
            <a:off x="4654925" y="4095803"/>
            <a:ext cx="2840057" cy="2367464"/>
          </a:xfrm>
          <a:prstGeom prst="rect">
            <a:avLst/>
          </a:prstGeom>
        </p:spPr>
      </p:pic>
    </p:spTree>
    <p:extLst>
      <p:ext uri="{BB962C8B-B14F-4D97-AF65-F5344CB8AC3E}">
        <p14:creationId xmlns:p14="http://schemas.microsoft.com/office/powerpoint/2010/main" val="8186188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826" y="399244"/>
            <a:ext cx="6083549" cy="1544927"/>
          </a:xfrm>
          <a:solidFill>
            <a:schemeClr val="accent1"/>
          </a:solidFill>
        </p:spPr>
        <p:txBody>
          <a:bodyPr>
            <a:noAutofit/>
          </a:bodyPr>
          <a:lstStyle/>
          <a:p>
            <a:r>
              <a:rPr lang="en-US" sz="2800">
                <a:solidFill>
                  <a:schemeClr val="tx1"/>
                </a:solidFill>
              </a:rPr>
              <a:t>Science and Technology: </a:t>
            </a:r>
            <a:br>
              <a:rPr lang="en-US" sz="2800">
                <a:solidFill>
                  <a:schemeClr val="tx1"/>
                </a:solidFill>
              </a:rPr>
            </a:br>
            <a:r>
              <a:rPr lang="en-US" sz="2800">
                <a:solidFill>
                  <a:schemeClr val="tx1"/>
                </a:solidFill>
              </a:rPr>
              <a:t>Our Curious Selves</a:t>
            </a:r>
            <a:br>
              <a:rPr lang="en-US" sz="2800">
                <a:solidFill>
                  <a:schemeClr val="tx1"/>
                </a:solidFill>
              </a:rPr>
            </a:br>
            <a:r>
              <a:rPr lang="en-US" sz="2800">
                <a:solidFill>
                  <a:schemeClr val="tx1"/>
                </a:solidFill>
              </a:rPr>
              <a:t>Why does man explore?</a:t>
            </a:r>
          </a:p>
        </p:txBody>
      </p:sp>
      <p:sp>
        <p:nvSpPr>
          <p:cNvPr id="4" name="Content Placeholder 3"/>
          <p:cNvSpPr>
            <a:spLocks noGrp="1"/>
          </p:cNvSpPr>
          <p:nvPr>
            <p:ph idx="1"/>
          </p:nvPr>
        </p:nvSpPr>
        <p:spPr>
          <a:xfrm>
            <a:off x="840000" y="2187575"/>
            <a:ext cx="7675350" cy="4290498"/>
          </a:xfrm>
          <a:solidFill>
            <a:schemeClr val="tx1"/>
          </a:solidFill>
        </p:spPr>
        <p:txBody>
          <a:bodyPr>
            <a:normAutofit/>
          </a:bodyPr>
          <a:lstStyle/>
          <a:p>
            <a:pPr marL="0" indent="0">
              <a:buNone/>
            </a:pPr>
            <a:r>
              <a:rPr lang="en-US">
                <a:solidFill>
                  <a:schemeClr val="bg1"/>
                </a:solidFill>
              </a:rPr>
              <a:t>Learners will be able to:</a:t>
            </a:r>
          </a:p>
          <a:p>
            <a:pPr lvl="1"/>
            <a:r>
              <a:rPr lang="en-US">
                <a:solidFill>
                  <a:schemeClr val="bg1"/>
                </a:solidFill>
              </a:rPr>
              <a:t>Explain the plot, characters, scenes, symbolism and themes in </a:t>
            </a:r>
            <a:r>
              <a:rPr lang="en-US" i="1">
                <a:solidFill>
                  <a:schemeClr val="bg1"/>
                </a:solidFill>
              </a:rPr>
              <a:t>Le Petit Prince</a:t>
            </a:r>
            <a:endParaRPr lang="en-US">
              <a:solidFill>
                <a:schemeClr val="bg1"/>
              </a:solidFill>
            </a:endParaRPr>
          </a:p>
          <a:p>
            <a:pPr lvl="1"/>
            <a:r>
              <a:rPr lang="en-US">
                <a:solidFill>
                  <a:schemeClr val="bg1"/>
                </a:solidFill>
              </a:rPr>
              <a:t>Describe the characters and their priorities in </a:t>
            </a:r>
            <a:r>
              <a:rPr lang="en-US" i="1">
                <a:solidFill>
                  <a:schemeClr val="bg1"/>
                </a:solidFill>
              </a:rPr>
              <a:t>Le Petit Prince </a:t>
            </a:r>
            <a:r>
              <a:rPr lang="en-US">
                <a:solidFill>
                  <a:schemeClr val="bg1"/>
                </a:solidFill>
              </a:rPr>
              <a:t>and evaluate the degree to which these characters and priorities exist today </a:t>
            </a:r>
          </a:p>
          <a:p>
            <a:pPr lvl="1"/>
            <a:r>
              <a:rPr lang="en-US">
                <a:solidFill>
                  <a:schemeClr val="bg1"/>
                </a:solidFill>
              </a:rPr>
              <a:t>Retell both literary and informational stories of exploration</a:t>
            </a:r>
          </a:p>
          <a:p>
            <a:pPr lvl="1"/>
            <a:r>
              <a:rPr lang="en-US">
                <a:solidFill>
                  <a:schemeClr val="bg1"/>
                </a:solidFill>
              </a:rPr>
              <a:t>Define curiosity and give examples from their own lives and from the texts they are reading</a:t>
            </a:r>
          </a:p>
          <a:p>
            <a:pPr lvl="1"/>
            <a:r>
              <a:rPr lang="en-US">
                <a:solidFill>
                  <a:schemeClr val="bg1"/>
                </a:solidFill>
              </a:rPr>
              <a:t>Discuss why exploration is important to man and why failure is often part of exploration</a:t>
            </a:r>
          </a:p>
          <a:p>
            <a:pPr lvl="1"/>
            <a:r>
              <a:rPr lang="en-US">
                <a:solidFill>
                  <a:schemeClr val="bg1"/>
                </a:solidFill>
              </a:rPr>
              <a:t>Share information about a specific exploration giving simple details — who, what, when, why and result</a:t>
            </a:r>
            <a:r>
              <a:rPr lang="en-US">
                <a:solidFill>
                  <a:schemeClr val="bg1"/>
                </a:solidFill>
                <a:effectLst/>
              </a:rPr>
              <a:t> </a:t>
            </a:r>
            <a:endParaRPr lang="en-US">
              <a:solidFill>
                <a:schemeClr val="bg1"/>
              </a:solidFill>
            </a:endParaRPr>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6D22F896-40B5-4ADD-8801-0D06FADFA095}" type="slidenum">
              <a:rPr lang="en-US"/>
              <a:t>29</a:t>
            </a:fld>
            <a:endParaRPr lang="en-US"/>
          </a:p>
        </p:txBody>
      </p:sp>
      <p:pic>
        <p:nvPicPr>
          <p:cNvPr id="3" name="Content Placeholder 6" descr="Screen Shot 2015-03-21 at 10.33.10 AM.png"/>
          <p:cNvPicPr>
            <a:picLocks noChangeAspect="1"/>
          </p:cNvPicPr>
          <p:nvPr/>
        </p:nvPicPr>
        <p:blipFill>
          <a:blip r:embed="rId2"/>
          <a:stretch>
            <a:fillRect/>
          </a:stretch>
        </p:blipFill>
        <p:spPr>
          <a:xfrm>
            <a:off x="7037331" y="184116"/>
            <a:ext cx="2002546" cy="1881757"/>
          </a:xfrm>
          <a:prstGeom prst="rect">
            <a:avLst/>
          </a:prstGeom>
        </p:spPr>
      </p:pic>
    </p:spTree>
    <p:extLst>
      <p:ext uri="{BB962C8B-B14F-4D97-AF65-F5344CB8AC3E}">
        <p14:creationId xmlns:p14="http://schemas.microsoft.com/office/powerpoint/2010/main" val="168311767"/>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57F1E4F-1CFF-5643-939E-02111984F565}" type="slidenum">
              <a:rPr lang="en-US" smtClean="0"/>
              <a:t>3</a:t>
            </a:fld>
            <a:endParaRPr lang="en-US" dirty="0"/>
          </a:p>
        </p:txBody>
      </p:sp>
      <p:pic>
        <p:nvPicPr>
          <p:cNvPr id="5" name="Picture 4"/>
          <p:cNvPicPr>
            <a:picLocks noChangeAspect="1"/>
          </p:cNvPicPr>
          <p:nvPr/>
        </p:nvPicPr>
        <p:blipFill>
          <a:blip r:embed="rId3"/>
          <a:stretch>
            <a:fillRect/>
          </a:stretch>
        </p:blipFill>
        <p:spPr>
          <a:xfrm>
            <a:off x="590550" y="277254"/>
            <a:ext cx="5294168" cy="1537366"/>
          </a:xfrm>
          <a:prstGeom prst="rect">
            <a:avLst/>
          </a:prstGeom>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4471" y="2100118"/>
            <a:ext cx="5467861" cy="1216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838200" y="2220688"/>
            <a:ext cx="1285729" cy="584776"/>
          </a:xfrm>
          <a:prstGeom prst="rect">
            <a:avLst/>
          </a:prstGeom>
          <a:noFill/>
        </p:spPr>
        <p:txBody>
          <a:bodyPr wrap="none" rtlCol="0">
            <a:spAutoFit/>
          </a:bodyPr>
          <a:lstStyle/>
          <a:p>
            <a:r>
              <a:rPr lang="en-US" sz="3200" dirty="0"/>
              <a:t>What? </a:t>
            </a:r>
          </a:p>
        </p:txBody>
      </p:sp>
      <p:sp>
        <p:nvSpPr>
          <p:cNvPr id="10" name="Right Arrow 9"/>
          <p:cNvSpPr/>
          <p:nvPr/>
        </p:nvSpPr>
        <p:spPr>
          <a:xfrm>
            <a:off x="2286000" y="2362200"/>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 name="Group 1"/>
          <p:cNvGrpSpPr/>
          <p:nvPr/>
        </p:nvGrpSpPr>
        <p:grpSpPr>
          <a:xfrm>
            <a:off x="838200" y="3702109"/>
            <a:ext cx="6296890" cy="2836804"/>
            <a:chOff x="838200" y="3702109"/>
            <a:chExt cx="6296890" cy="2836804"/>
          </a:xfrm>
        </p:grpSpPr>
        <p:pic>
          <p:nvPicPr>
            <p:cNvPr id="7" name="Picture 6"/>
            <p:cNvPicPr>
              <a:picLocks noChangeAspect="1"/>
            </p:cNvPicPr>
            <p:nvPr/>
          </p:nvPicPr>
          <p:blipFill>
            <a:blip r:embed="rId5"/>
            <a:stretch>
              <a:fillRect/>
            </a:stretch>
          </p:blipFill>
          <p:spPr>
            <a:xfrm>
              <a:off x="4943520" y="3702109"/>
              <a:ext cx="2191570" cy="2836804"/>
            </a:xfrm>
            <a:prstGeom prst="rect">
              <a:avLst/>
            </a:prstGeom>
          </p:spPr>
        </p:pic>
        <p:sp>
          <p:nvSpPr>
            <p:cNvPr id="9" name="TextBox 8"/>
            <p:cNvSpPr txBox="1"/>
            <p:nvPr/>
          </p:nvSpPr>
          <p:spPr>
            <a:xfrm>
              <a:off x="838200" y="4596824"/>
              <a:ext cx="1913705" cy="584776"/>
            </a:xfrm>
            <a:prstGeom prst="rect">
              <a:avLst/>
            </a:prstGeom>
            <a:noFill/>
          </p:spPr>
          <p:txBody>
            <a:bodyPr wrap="none" rtlCol="0">
              <a:spAutoFit/>
            </a:bodyPr>
            <a:lstStyle/>
            <a:p>
              <a:r>
                <a:rPr lang="en-US" sz="3200" dirty="0"/>
                <a:t>How well? </a:t>
              </a:r>
            </a:p>
          </p:txBody>
        </p:sp>
        <p:sp>
          <p:nvSpPr>
            <p:cNvPr id="11" name="Right Arrow 10"/>
            <p:cNvSpPr/>
            <p:nvPr/>
          </p:nvSpPr>
          <p:spPr>
            <a:xfrm>
              <a:off x="3563112" y="4803648"/>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553849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Laura Terrill</a:t>
            </a:r>
            <a:endParaRPr lang="en-US"/>
          </a:p>
        </p:txBody>
      </p:sp>
      <p:sp>
        <p:nvSpPr>
          <p:cNvPr id="5" name="Slide Number Placeholder 4"/>
          <p:cNvSpPr>
            <a:spLocks noGrp="1"/>
          </p:cNvSpPr>
          <p:nvPr>
            <p:ph type="sldNum" sz="quarter" idx="12"/>
          </p:nvPr>
        </p:nvSpPr>
        <p:spPr/>
        <p:txBody>
          <a:bodyPr/>
          <a:lstStyle/>
          <a:p>
            <a:fld id="{D57F1E4F-1CFF-5643-939E-02111984F565}" type="slidenum">
              <a:rPr lang="en-US" smtClean="0"/>
              <a:t>30</a:t>
            </a:fld>
            <a:endParaRPr lang="en-US"/>
          </a:p>
        </p:txBody>
      </p:sp>
      <p:pic>
        <p:nvPicPr>
          <p:cNvPr id="6" name="Picture 5"/>
          <p:cNvPicPr>
            <a:picLocks noChangeAspect="1"/>
          </p:cNvPicPr>
          <p:nvPr/>
        </p:nvPicPr>
        <p:blipFill>
          <a:blip r:embed="rId2"/>
          <a:stretch>
            <a:fillRect/>
          </a:stretch>
        </p:blipFill>
        <p:spPr>
          <a:xfrm>
            <a:off x="2768959" y="1509812"/>
            <a:ext cx="4185102" cy="4356311"/>
          </a:xfrm>
          <a:prstGeom prst="rect">
            <a:avLst/>
          </a:prstGeom>
        </p:spPr>
      </p:pic>
    </p:spTree>
    <p:extLst>
      <p:ext uri="{BB962C8B-B14F-4D97-AF65-F5344CB8AC3E}">
        <p14:creationId xmlns:p14="http://schemas.microsoft.com/office/powerpoint/2010/main" val="153644543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08870" y="325464"/>
            <a:ext cx="8502655" cy="1079601"/>
          </a:xfrm>
          <a:solidFill>
            <a:schemeClr val="accent1"/>
          </a:solidFill>
        </p:spPr>
        <p:txBody>
          <a:bodyPr>
            <a:normAutofit/>
          </a:bodyPr>
          <a:lstStyle/>
          <a:p>
            <a:r>
              <a:rPr lang="en-US" sz="3600">
                <a:solidFill>
                  <a:schemeClr val="tx1"/>
                </a:solidFill>
                <a:ea typeface="ＭＳ Ｐゴシック" pitchFamily="-84" charset="-128"/>
                <a:cs typeface="ＭＳ Ｐゴシック" pitchFamily="-84" charset="-128"/>
              </a:rPr>
              <a:t>ACTFL Integrated Performance Assessment</a:t>
            </a:r>
          </a:p>
        </p:txBody>
      </p:sp>
      <p:sp>
        <p:nvSpPr>
          <p:cNvPr id="10" name="Footer Placeholder 9"/>
          <p:cNvSpPr>
            <a:spLocks noGrp="1"/>
          </p:cNvSpPr>
          <p:nvPr>
            <p:ph type="ftr" sz="quarter" idx="11"/>
          </p:nvPr>
        </p:nvSpPr>
        <p:spPr/>
        <p:txBody>
          <a:bodyPr/>
          <a:lstStyle/>
          <a:p>
            <a:r>
              <a:rPr lang="en-US"/>
              <a:t>Laura Terrill</a:t>
            </a:r>
          </a:p>
        </p:txBody>
      </p:sp>
      <p:sp>
        <p:nvSpPr>
          <p:cNvPr id="44035" name="Text Box 3"/>
          <p:cNvSpPr txBox="1">
            <a:spLocks noChangeArrowheads="1"/>
          </p:cNvSpPr>
          <p:nvPr/>
        </p:nvSpPr>
        <p:spPr bwMode="auto">
          <a:xfrm>
            <a:off x="1822922" y="1560513"/>
            <a:ext cx="5450531" cy="1938992"/>
          </a:xfrm>
          <a:prstGeom prst="rect">
            <a:avLst/>
          </a:prstGeom>
          <a:noFill/>
          <a:ln w="9525">
            <a:noFill/>
            <a:miter lim="800000"/>
            <a:headEnd/>
            <a:tailEnd/>
          </a:ln>
        </p:spPr>
        <p:txBody>
          <a:bodyPr wrap="none">
            <a:prstTxWarp prst="textNoShape">
              <a:avLst/>
            </a:prstTxWarp>
            <a:spAutoFit/>
          </a:bodyPr>
          <a:lstStyle/>
          <a:p>
            <a:pPr marL="457200" indent="-457200" algn="ctr">
              <a:buFont typeface="Arial" pitchFamily="-84" charset="0"/>
              <a:buNone/>
            </a:pPr>
            <a:r>
              <a:rPr lang="en-US" sz="2000" b="1">
                <a:solidFill>
                  <a:schemeClr val="accent6"/>
                </a:solidFill>
              </a:rPr>
              <a:t>Interpretive</a:t>
            </a:r>
          </a:p>
          <a:p>
            <a:pPr marL="457200" indent="-457200" algn="ctr">
              <a:buFont typeface="Arial" pitchFamily="-84" charset="0"/>
              <a:buNone/>
            </a:pPr>
            <a:r>
              <a:rPr lang="en-US" sz="2000"/>
              <a:t>Students listen to, read and / or view an authentic </a:t>
            </a:r>
          </a:p>
          <a:p>
            <a:pPr marL="457200" indent="-457200" algn="ctr">
              <a:buFont typeface="Arial" pitchFamily="-84" charset="0"/>
              <a:buNone/>
            </a:pPr>
            <a:r>
              <a:rPr lang="en-US" sz="2000"/>
              <a:t>text and answer information as well as </a:t>
            </a:r>
          </a:p>
          <a:p>
            <a:pPr marL="457200" indent="-457200" algn="ctr">
              <a:buFont typeface="Arial" pitchFamily="-84" charset="0"/>
              <a:buNone/>
            </a:pPr>
            <a:r>
              <a:rPr lang="en-US" sz="2000"/>
              <a:t>interpretive questions to assess comprehension.</a:t>
            </a:r>
          </a:p>
          <a:p>
            <a:pPr marL="457200" indent="-457200" algn="ctr">
              <a:buFont typeface="Arial" pitchFamily="-84" charset="0"/>
              <a:buNone/>
            </a:pPr>
            <a:r>
              <a:rPr lang="en-US" sz="2000"/>
              <a:t>The teacher provides students with feedback on </a:t>
            </a:r>
          </a:p>
          <a:p>
            <a:pPr marL="457200" indent="-457200" algn="ctr">
              <a:buFont typeface="Arial" pitchFamily="-84" charset="0"/>
              <a:buNone/>
            </a:pPr>
            <a:r>
              <a:rPr lang="en-US" sz="2000"/>
              <a:t>performance. </a:t>
            </a:r>
          </a:p>
        </p:txBody>
      </p:sp>
      <p:sp>
        <p:nvSpPr>
          <p:cNvPr id="44036" name="AutoShape 4"/>
          <p:cNvSpPr>
            <a:spLocks noChangeArrowheads="1"/>
          </p:cNvSpPr>
          <p:nvPr/>
        </p:nvSpPr>
        <p:spPr bwMode="auto">
          <a:xfrm>
            <a:off x="7924800" y="2438400"/>
            <a:ext cx="733425" cy="1214438"/>
          </a:xfrm>
          <a:prstGeom prst="curvedLeftArrow">
            <a:avLst>
              <a:gd name="adj1" fmla="val 33117"/>
              <a:gd name="adj2" fmla="val 66234"/>
              <a:gd name="adj3" fmla="val 3333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4037" name="Text Box 5"/>
          <p:cNvSpPr txBox="1">
            <a:spLocks noChangeArrowheads="1"/>
          </p:cNvSpPr>
          <p:nvPr/>
        </p:nvSpPr>
        <p:spPr bwMode="auto">
          <a:xfrm>
            <a:off x="4953000" y="3886200"/>
            <a:ext cx="3581400" cy="1938338"/>
          </a:xfrm>
          <a:prstGeom prst="rect">
            <a:avLst/>
          </a:prstGeom>
          <a:noFill/>
          <a:ln w="9525">
            <a:noFill/>
            <a:miter lim="800000"/>
            <a:headEnd/>
            <a:tailEnd/>
          </a:ln>
        </p:spPr>
        <p:txBody>
          <a:bodyPr>
            <a:prstTxWarp prst="textNoShape">
              <a:avLst/>
            </a:prstTxWarp>
            <a:spAutoFit/>
          </a:bodyPr>
          <a:lstStyle/>
          <a:p>
            <a:pPr algn="ctr"/>
            <a:r>
              <a:rPr lang="en-US" sz="2000" b="1">
                <a:solidFill>
                  <a:schemeClr val="accent6"/>
                </a:solidFill>
              </a:rPr>
              <a:t>Interpersonal</a:t>
            </a:r>
          </a:p>
          <a:p>
            <a:pPr algn="ctr"/>
            <a:r>
              <a:rPr lang="en-US" sz="2000"/>
              <a:t>After receiving feedback students engage in communication about a particular topic which relates to the interpretive text. </a:t>
            </a:r>
          </a:p>
        </p:txBody>
      </p:sp>
      <p:sp>
        <p:nvSpPr>
          <p:cNvPr id="44038" name="Text Box 7"/>
          <p:cNvSpPr txBox="1">
            <a:spLocks noChangeArrowheads="1"/>
          </p:cNvSpPr>
          <p:nvPr/>
        </p:nvSpPr>
        <p:spPr bwMode="auto">
          <a:xfrm>
            <a:off x="228600" y="3810000"/>
            <a:ext cx="4343400" cy="2246769"/>
          </a:xfrm>
          <a:prstGeom prst="rect">
            <a:avLst/>
          </a:prstGeom>
          <a:noFill/>
          <a:ln w="9525">
            <a:noFill/>
            <a:miter lim="800000"/>
            <a:headEnd/>
            <a:tailEnd/>
          </a:ln>
        </p:spPr>
        <p:txBody>
          <a:bodyPr>
            <a:prstTxWarp prst="textNoShape">
              <a:avLst/>
            </a:prstTxWarp>
            <a:spAutoFit/>
          </a:bodyPr>
          <a:lstStyle/>
          <a:p>
            <a:pPr algn="ctr"/>
            <a:r>
              <a:rPr lang="en-US" sz="2000" b="1">
                <a:solidFill>
                  <a:schemeClr val="accent6"/>
                </a:solidFill>
              </a:rPr>
              <a:t>Presentational</a:t>
            </a:r>
          </a:p>
          <a:p>
            <a:pPr algn="ctr"/>
            <a:r>
              <a:rPr lang="en-US" sz="2000"/>
              <a:t>Students engage in the presentational mode by sharing their research/ideas/opinions. Samples presentational formats: speeches, drama, skits, radio broadcasts, posters, brochures, essays, websites, etc. </a:t>
            </a:r>
          </a:p>
        </p:txBody>
      </p:sp>
      <p:sp>
        <p:nvSpPr>
          <p:cNvPr id="11" name="Curved Right Arrow 10"/>
          <p:cNvSpPr/>
          <p:nvPr/>
        </p:nvSpPr>
        <p:spPr>
          <a:xfrm rot="16200000">
            <a:off x="4480388" y="5501812"/>
            <a:ext cx="776059" cy="1507236"/>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4" name="Curved Right Arrow 13"/>
          <p:cNvSpPr/>
          <p:nvPr/>
        </p:nvSpPr>
        <p:spPr>
          <a:xfrm>
            <a:off x="609600" y="2438400"/>
            <a:ext cx="731520" cy="121615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2" name="Slide Number Placeholder 1"/>
          <p:cNvSpPr>
            <a:spLocks noGrp="1"/>
          </p:cNvSpPr>
          <p:nvPr>
            <p:ph type="sldNum" sz="quarter" idx="12"/>
          </p:nvPr>
        </p:nvSpPr>
        <p:spPr/>
        <p:txBody>
          <a:bodyPr/>
          <a:lstStyle/>
          <a:p>
            <a:fld id="{6D22F896-40B5-4ADD-8801-0D06FADFA095}" type="slidenum">
              <a:rPr lang="en-US"/>
              <a:t>31</a:t>
            </a:fld>
            <a:endParaRPr lang="en-US"/>
          </a:p>
        </p:txBody>
      </p:sp>
    </p:spTree>
    <p:extLst>
      <p:ext uri="{BB962C8B-B14F-4D97-AF65-F5344CB8AC3E}">
        <p14:creationId xmlns:p14="http://schemas.microsoft.com/office/powerpoint/2010/main" val="868937098"/>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107213"/>
          </a:xfrm>
          <a:solidFill>
            <a:schemeClr val="accent1"/>
          </a:solidFill>
        </p:spPr>
        <p:txBody>
          <a:bodyPr/>
          <a:lstStyle/>
          <a:p>
            <a:pPr algn="ctr"/>
            <a:r>
              <a:rPr lang="en-US">
                <a:solidFill>
                  <a:schemeClr val="tx1"/>
                </a:solidFill>
              </a:rPr>
              <a:t>Performance Based Assessment</a:t>
            </a:r>
          </a:p>
        </p:txBody>
      </p:sp>
      <p:sp>
        <p:nvSpPr>
          <p:cNvPr id="3" name="Footer Placeholder 2"/>
          <p:cNvSpPr>
            <a:spLocks noGrp="1"/>
          </p:cNvSpPr>
          <p:nvPr>
            <p:ph type="ftr" sz="quarter" idx="11"/>
          </p:nvPr>
        </p:nvSpPr>
        <p:spPr/>
        <p:txBody>
          <a:bodyPr/>
          <a:lstStyle/>
          <a:p>
            <a:r>
              <a:rPr lang="en-US"/>
              <a:t>Laura Terrill</a:t>
            </a:r>
          </a:p>
        </p:txBody>
      </p:sp>
      <p:sp>
        <p:nvSpPr>
          <p:cNvPr id="4" name="Content Placeholder 3"/>
          <p:cNvSpPr>
            <a:spLocks noGrp="1"/>
          </p:cNvSpPr>
          <p:nvPr>
            <p:ph sz="quarter" idx="1"/>
          </p:nvPr>
        </p:nvSpPr>
        <p:spPr>
          <a:xfrm>
            <a:off x="428326" y="1825625"/>
            <a:ext cx="8087024" cy="4530726"/>
          </a:xfrm>
        </p:spPr>
        <p:txBody>
          <a:bodyPr>
            <a:normAutofit lnSpcReduction="10000"/>
          </a:bodyPr>
          <a:lstStyle/>
          <a:p>
            <a:pPr marL="182880" indent="-182880">
              <a:lnSpc>
                <a:spcPct val="100000"/>
              </a:lnSpc>
              <a:spcBef>
                <a:spcPts val="600"/>
              </a:spcBef>
              <a:spcAft>
                <a:spcPts val="600"/>
              </a:spcAft>
            </a:pPr>
            <a:r>
              <a:rPr lang="en-US" sz="2800">
                <a:solidFill>
                  <a:schemeClr val="tx1"/>
                </a:solidFill>
              </a:rPr>
              <a:t>Do the tasks address the major goals of the unit?</a:t>
            </a:r>
          </a:p>
          <a:p>
            <a:pPr marL="182880" indent="-182880">
              <a:lnSpc>
                <a:spcPct val="100000"/>
              </a:lnSpc>
              <a:spcBef>
                <a:spcPts val="600"/>
              </a:spcBef>
              <a:spcAft>
                <a:spcPts val="600"/>
              </a:spcAft>
            </a:pPr>
            <a:r>
              <a:rPr lang="en-US" sz="2800">
                <a:solidFill>
                  <a:schemeClr val="tx1"/>
                </a:solidFill>
              </a:rPr>
              <a:t>Do the tasks match the targeted performance level? </a:t>
            </a:r>
          </a:p>
          <a:p>
            <a:pPr marL="182880" indent="-182880">
              <a:lnSpc>
                <a:spcPct val="100000"/>
              </a:lnSpc>
              <a:spcBef>
                <a:spcPts val="600"/>
              </a:spcBef>
              <a:spcAft>
                <a:spcPts val="600"/>
              </a:spcAft>
            </a:pPr>
            <a:r>
              <a:rPr lang="en-US" sz="2800">
                <a:solidFill>
                  <a:schemeClr val="tx1"/>
                </a:solidFill>
              </a:rPr>
              <a:t>Do they address some aspect of the essential question?</a:t>
            </a:r>
          </a:p>
          <a:p>
            <a:pPr marL="182880" indent="-182880">
              <a:lnSpc>
                <a:spcPct val="100000"/>
              </a:lnSpc>
              <a:spcBef>
                <a:spcPts val="600"/>
              </a:spcBef>
              <a:spcAft>
                <a:spcPts val="600"/>
              </a:spcAft>
            </a:pPr>
            <a:r>
              <a:rPr lang="en-US" sz="2800">
                <a:solidFill>
                  <a:schemeClr val="tx1"/>
                </a:solidFill>
              </a:rPr>
              <a:t>Are they real-world tasks? </a:t>
            </a:r>
          </a:p>
          <a:p>
            <a:pPr marL="182880" indent="-182880">
              <a:lnSpc>
                <a:spcPct val="100000"/>
              </a:lnSpc>
              <a:spcBef>
                <a:spcPts val="600"/>
              </a:spcBef>
              <a:spcAft>
                <a:spcPts val="600"/>
              </a:spcAft>
            </a:pPr>
            <a:r>
              <a:rPr lang="en-US" sz="2800">
                <a:solidFill>
                  <a:schemeClr val="tx1"/>
                </a:solidFill>
              </a:rPr>
              <a:t>Do they address 21</a:t>
            </a:r>
            <a:r>
              <a:rPr lang="en-US" sz="2800" baseline="30000">
                <a:solidFill>
                  <a:schemeClr val="tx1"/>
                </a:solidFill>
              </a:rPr>
              <a:t>st</a:t>
            </a:r>
            <a:r>
              <a:rPr lang="en-US" sz="2800">
                <a:solidFill>
                  <a:schemeClr val="tx1"/>
                </a:solidFill>
              </a:rPr>
              <a:t> Century Learning skills — communication, collaboration, creativity and innovation and critical thinking and problem solving?</a:t>
            </a:r>
          </a:p>
        </p:txBody>
      </p:sp>
      <p:sp>
        <p:nvSpPr>
          <p:cNvPr id="5" name="Slide Number Placeholder 4"/>
          <p:cNvSpPr>
            <a:spLocks noGrp="1"/>
          </p:cNvSpPr>
          <p:nvPr>
            <p:ph type="sldNum" sz="quarter" idx="12"/>
          </p:nvPr>
        </p:nvSpPr>
        <p:spPr/>
        <p:txBody>
          <a:bodyPr/>
          <a:lstStyle/>
          <a:p>
            <a:fld id="{6D22F896-40B5-4ADD-8801-0D06FADFA095}" type="slidenum">
              <a:rPr lang="en-US"/>
              <a:t>32</a:t>
            </a:fld>
            <a:endParaRPr lang="en-US"/>
          </a:p>
        </p:txBody>
      </p:sp>
    </p:spTree>
    <p:extLst>
      <p:ext uri="{BB962C8B-B14F-4D97-AF65-F5344CB8AC3E}">
        <p14:creationId xmlns:p14="http://schemas.microsoft.com/office/powerpoint/2010/main" val="1946611641"/>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normAutofit/>
          </a:bodyPr>
          <a:lstStyle/>
          <a:p>
            <a:fld id="{74C2F60E-34D8-DD42-93FD-7BD7AE432328}" type="slidenum">
              <a:rPr lang="en-US"/>
              <a:pPr/>
              <a:t>33</a:t>
            </a:fld>
            <a:endParaRPr lang="en-US"/>
          </a:p>
        </p:txBody>
      </p:sp>
      <p:sp>
        <p:nvSpPr>
          <p:cNvPr id="10" name="Title 1"/>
          <p:cNvSpPr txBox="1">
            <a:spLocks/>
          </p:cNvSpPr>
          <p:nvPr/>
        </p:nvSpPr>
        <p:spPr>
          <a:xfrm>
            <a:off x="504663" y="226664"/>
            <a:ext cx="8143391" cy="1349726"/>
          </a:xfrm>
          <a:prstGeom prst="rect">
            <a:avLst/>
          </a:prstGeom>
          <a:solidFill>
            <a:schemeClr val="accent1"/>
          </a:solidFill>
        </p:spPr>
        <p:txBody>
          <a:bodyPr vert="horz" lIns="91440" tIns="45720" rIns="91440" bIns="45720" rtlCol="0" anchor="ctr">
            <a:normAutofit/>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a:solidFill>
                  <a:schemeClr val="tx1"/>
                </a:solidFill>
              </a:rPr>
              <a:t>Contemporary Life: Vacation Time</a:t>
            </a:r>
            <a:br>
              <a:rPr lang="en-US">
                <a:solidFill>
                  <a:schemeClr val="tx1"/>
                </a:solidFill>
              </a:rPr>
            </a:br>
            <a:r>
              <a:rPr lang="en-US" sz="3100">
                <a:solidFill>
                  <a:schemeClr val="tx1"/>
                </a:solidFill>
              </a:rPr>
              <a:t>Why travel? What is an ideal vacation? (NH/IL)</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374" y="1650876"/>
            <a:ext cx="6843252" cy="4888037"/>
          </a:xfrm>
          <a:prstGeom prst="rect">
            <a:avLst/>
          </a:prstGeom>
        </p:spPr>
      </p:pic>
    </p:spTree>
    <p:extLst>
      <p:ext uri="{BB962C8B-B14F-4D97-AF65-F5344CB8AC3E}">
        <p14:creationId xmlns:p14="http://schemas.microsoft.com/office/powerpoint/2010/main" val="1935971889"/>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381287"/>
            <a:ext cx="8229600" cy="731520"/>
          </a:xfrm>
          <a:solidFill>
            <a:schemeClr val="accent1"/>
          </a:solidFill>
        </p:spPr>
        <p:txBody>
          <a:bodyPr>
            <a:noAutofit/>
          </a:bodyPr>
          <a:lstStyle/>
          <a:p>
            <a:pPr algn="ctr"/>
            <a:r>
              <a:rPr lang="en-US" sz="4800">
                <a:solidFill>
                  <a:schemeClr val="tx1"/>
                </a:solidFill>
              </a:rPr>
              <a:t>Interpretive Mode</a:t>
            </a:r>
            <a:endParaRPr lang="en-US" sz="2400">
              <a:solidFill>
                <a:schemeClr val="tx1"/>
              </a:solidFill>
            </a:endParaRPr>
          </a:p>
        </p:txBody>
      </p:sp>
      <p:sp>
        <p:nvSpPr>
          <p:cNvPr id="4" name="Footer Placeholder 3"/>
          <p:cNvSpPr>
            <a:spLocks noGrp="1"/>
          </p:cNvSpPr>
          <p:nvPr>
            <p:ph type="ftr" sz="quarter" idx="11"/>
          </p:nvPr>
        </p:nvSpPr>
        <p:spPr/>
        <p:txBody>
          <a:bodyPr/>
          <a:lstStyle/>
          <a:p>
            <a:r>
              <a:rPr lang="en-US" smtClean="0"/>
              <a:t>Laura Terrill</a:t>
            </a:r>
            <a:endParaRPr lang="en-US"/>
          </a:p>
        </p:txBody>
      </p:sp>
      <p:pic>
        <p:nvPicPr>
          <p:cNvPr id="2" name="Picture 1"/>
          <p:cNvPicPr>
            <a:picLocks noChangeAspect="1"/>
          </p:cNvPicPr>
          <p:nvPr/>
        </p:nvPicPr>
        <p:blipFill>
          <a:blip r:embed="rId2"/>
          <a:stretch>
            <a:fillRect/>
          </a:stretch>
        </p:blipFill>
        <p:spPr>
          <a:xfrm>
            <a:off x="1655041" y="2387774"/>
            <a:ext cx="5948218" cy="3968577"/>
          </a:xfrm>
          <a:prstGeom prst="rect">
            <a:avLst/>
          </a:prstGeom>
        </p:spPr>
      </p:pic>
      <p:pic>
        <p:nvPicPr>
          <p:cNvPr id="7" name="Picture 6"/>
          <p:cNvPicPr>
            <a:picLocks noChangeAspect="1"/>
          </p:cNvPicPr>
          <p:nvPr/>
        </p:nvPicPr>
        <p:blipFill>
          <a:blip r:embed="rId3"/>
          <a:stretch>
            <a:fillRect/>
          </a:stretch>
        </p:blipFill>
        <p:spPr>
          <a:xfrm>
            <a:off x="6720521" y="5109136"/>
            <a:ext cx="2331719" cy="1399032"/>
          </a:xfrm>
          <a:prstGeom prst="rect">
            <a:avLst/>
          </a:prstGeom>
        </p:spPr>
      </p:pic>
      <p:pic>
        <p:nvPicPr>
          <p:cNvPr id="8" name="Picture 7"/>
          <p:cNvPicPr>
            <a:picLocks noChangeAspect="1"/>
          </p:cNvPicPr>
          <p:nvPr/>
        </p:nvPicPr>
        <p:blipFill>
          <a:blip r:embed="rId4"/>
          <a:stretch>
            <a:fillRect/>
          </a:stretch>
        </p:blipFill>
        <p:spPr>
          <a:xfrm>
            <a:off x="442742" y="5103588"/>
            <a:ext cx="2051679" cy="1403230"/>
          </a:xfrm>
          <a:prstGeom prst="rect">
            <a:avLst/>
          </a:prstGeom>
        </p:spPr>
      </p:pic>
      <p:sp>
        <p:nvSpPr>
          <p:cNvPr id="3" name="TextBox 2"/>
          <p:cNvSpPr txBox="1"/>
          <p:nvPr/>
        </p:nvSpPr>
        <p:spPr>
          <a:xfrm>
            <a:off x="1369291" y="1333500"/>
            <a:ext cx="6519719" cy="830997"/>
          </a:xfrm>
          <a:prstGeom prst="rect">
            <a:avLst/>
          </a:prstGeom>
          <a:noFill/>
        </p:spPr>
        <p:txBody>
          <a:bodyPr wrap="square" rtlCol="0">
            <a:spAutoFit/>
          </a:bodyPr>
          <a:lstStyle/>
          <a:p>
            <a:pPr algn="ctr"/>
            <a:r>
              <a:rPr lang="en-US" sz="2400">
                <a:solidFill>
                  <a:schemeClr val="tx1">
                    <a:lumMod val="95000"/>
                  </a:schemeClr>
                </a:solidFill>
              </a:rPr>
              <a:t>Learners understand, interpret, and analyze what is heard, read or viewed on a variety of topics.</a:t>
            </a:r>
            <a:endParaRPr lang="en-US" sz="2400"/>
          </a:p>
        </p:txBody>
      </p:sp>
      <p:sp>
        <p:nvSpPr>
          <p:cNvPr id="6" name="Slide Number Placeholder 5"/>
          <p:cNvSpPr>
            <a:spLocks noGrp="1"/>
          </p:cNvSpPr>
          <p:nvPr>
            <p:ph type="sldNum" sz="quarter" idx="12"/>
          </p:nvPr>
        </p:nvSpPr>
        <p:spPr/>
        <p:txBody>
          <a:bodyPr/>
          <a:lstStyle/>
          <a:p>
            <a:fld id="{74C2F60E-34D8-DD42-93FD-7BD7AE432328}" type="slidenum">
              <a:rPr lang="en-US"/>
              <a:pPr/>
              <a:t>34</a:t>
            </a:fld>
            <a:endParaRPr lang="en-US"/>
          </a:p>
        </p:txBody>
      </p:sp>
    </p:spTree>
    <p:extLst>
      <p:ext uri="{BB962C8B-B14F-4D97-AF65-F5344CB8AC3E}">
        <p14:creationId xmlns:p14="http://schemas.microsoft.com/office/powerpoint/2010/main" val="17808156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261" y="451624"/>
            <a:ext cx="8598261" cy="1053790"/>
          </a:xfrm>
          <a:solidFill>
            <a:schemeClr val="accent1"/>
          </a:solidFill>
        </p:spPr>
        <p:txBody>
          <a:bodyPr>
            <a:noAutofit/>
          </a:bodyPr>
          <a:lstStyle/>
          <a:p>
            <a:pPr algn="ctr"/>
            <a:r>
              <a:rPr lang="en-US" sz="3200">
                <a:solidFill>
                  <a:schemeClr val="tx1"/>
                </a:solidFill>
              </a:rPr>
              <a:t>ACTFL IPA INTERPRETIVE TASK </a:t>
            </a:r>
            <a:br>
              <a:rPr lang="en-US" sz="3200">
                <a:solidFill>
                  <a:schemeClr val="tx1"/>
                </a:solidFill>
              </a:rPr>
            </a:br>
            <a:r>
              <a:rPr lang="en-US" sz="3200">
                <a:solidFill>
                  <a:schemeClr val="tx1"/>
                </a:solidFill>
              </a:rPr>
              <a:t>COMPREHENSION GUIDE</a:t>
            </a:r>
          </a:p>
        </p:txBody>
      </p:sp>
      <p:sp>
        <p:nvSpPr>
          <p:cNvPr id="5" name="Content Placeholder 4"/>
          <p:cNvSpPr>
            <a:spLocks noGrp="1"/>
          </p:cNvSpPr>
          <p:nvPr>
            <p:ph idx="1"/>
          </p:nvPr>
        </p:nvSpPr>
        <p:spPr/>
        <p:txBody>
          <a:bodyPr>
            <a:normAutofit/>
          </a:bodyPr>
          <a:lstStyle/>
          <a:p>
            <a:r>
              <a:rPr lang="en-US">
                <a:solidFill>
                  <a:schemeClr val="tx1"/>
                </a:solidFill>
              </a:rPr>
              <a:t>Key Word Recognition </a:t>
            </a:r>
            <a:r>
              <a:rPr lang="en-US" i="1">
                <a:solidFill>
                  <a:schemeClr val="tx1"/>
                </a:solidFill>
              </a:rPr>
              <a:t>(English to Target Language)</a:t>
            </a:r>
          </a:p>
          <a:p>
            <a:r>
              <a:rPr lang="en-US">
                <a:solidFill>
                  <a:schemeClr val="tx1"/>
                </a:solidFill>
              </a:rPr>
              <a:t>Main Idea(s)</a:t>
            </a:r>
          </a:p>
          <a:p>
            <a:r>
              <a:rPr lang="en-US">
                <a:solidFill>
                  <a:schemeClr val="tx1"/>
                </a:solidFill>
              </a:rPr>
              <a:t>Supporting Details</a:t>
            </a:r>
          </a:p>
          <a:p>
            <a:r>
              <a:rPr lang="en-US">
                <a:solidFill>
                  <a:schemeClr val="tx1"/>
                </a:solidFill>
              </a:rPr>
              <a:t>Organizational Features</a:t>
            </a:r>
          </a:p>
          <a:p>
            <a:r>
              <a:rPr lang="en-US">
                <a:solidFill>
                  <a:schemeClr val="tx1"/>
                </a:solidFill>
              </a:rPr>
              <a:t>Guessing Meaning from Context </a:t>
            </a:r>
            <a:r>
              <a:rPr lang="en-US" i="1">
                <a:solidFill>
                  <a:schemeClr val="tx1"/>
                </a:solidFill>
              </a:rPr>
              <a:t>(TL to English)</a:t>
            </a:r>
          </a:p>
          <a:p>
            <a:r>
              <a:rPr lang="en-US">
                <a:solidFill>
                  <a:schemeClr val="tx1"/>
                </a:solidFill>
              </a:rPr>
              <a:t>Inferences</a:t>
            </a:r>
          </a:p>
          <a:p>
            <a:r>
              <a:rPr lang="en-US">
                <a:solidFill>
                  <a:schemeClr val="tx1"/>
                </a:solidFill>
              </a:rPr>
              <a:t>Author’s Perspective </a:t>
            </a:r>
          </a:p>
          <a:p>
            <a:r>
              <a:rPr lang="en-US">
                <a:solidFill>
                  <a:schemeClr val="tx1"/>
                </a:solidFill>
              </a:rPr>
              <a:t>Comparing Cultural Perspectives</a:t>
            </a:r>
          </a:p>
          <a:p>
            <a:r>
              <a:rPr lang="en-US">
                <a:solidFill>
                  <a:schemeClr val="tx1"/>
                </a:solidFill>
              </a:rPr>
              <a:t>Personal Reaction to the Text</a:t>
            </a:r>
          </a:p>
        </p:txBody>
      </p:sp>
      <p:sp>
        <p:nvSpPr>
          <p:cNvPr id="4" name="TextBox 3"/>
          <p:cNvSpPr txBox="1"/>
          <p:nvPr/>
        </p:nvSpPr>
        <p:spPr>
          <a:xfrm>
            <a:off x="1541004" y="6177128"/>
            <a:ext cx="7662261" cy="646331"/>
          </a:xfrm>
          <a:prstGeom prst="rect">
            <a:avLst/>
          </a:prstGeom>
          <a:noFill/>
        </p:spPr>
        <p:txBody>
          <a:bodyPr wrap="none" rtlCol="0">
            <a:spAutoFit/>
          </a:bodyPr>
          <a:lstStyle/>
          <a:p>
            <a:r>
              <a:rPr lang="en-US"/>
              <a:t>Adapted from: </a:t>
            </a:r>
            <a:r>
              <a:rPr lang="en-US">
                <a:sym typeface="Symbol"/>
              </a:rPr>
              <a:t></a:t>
            </a:r>
            <a:r>
              <a:rPr lang="en-US"/>
              <a:t>2013 Implementing Integrated Performance Assessment </a:t>
            </a:r>
          </a:p>
          <a:p>
            <a:endParaRPr lang="en-US"/>
          </a:p>
        </p:txBody>
      </p:sp>
      <p:sp>
        <p:nvSpPr>
          <p:cNvPr id="3" name="Slide Number Placeholder 2"/>
          <p:cNvSpPr>
            <a:spLocks noGrp="1"/>
          </p:cNvSpPr>
          <p:nvPr>
            <p:ph type="sldNum" sz="quarter" idx="12"/>
          </p:nvPr>
        </p:nvSpPr>
        <p:spPr/>
        <p:txBody>
          <a:bodyPr/>
          <a:lstStyle/>
          <a:p>
            <a:fld id="{74C2F60E-34D8-DD42-93FD-7BD7AE432328}" type="slidenum">
              <a:rPr lang="en-US"/>
              <a:pPr/>
              <a:t>35</a:t>
            </a:fld>
            <a:endParaRPr lang="en-US"/>
          </a:p>
        </p:txBody>
      </p:sp>
      <p:sp>
        <p:nvSpPr>
          <p:cNvPr id="6" name="Footer Placeholder 5"/>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95545836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0" y="63500"/>
            <a:ext cx="9105900" cy="6718300"/>
          </a:xfrm>
          <a:prstGeom prst="rect">
            <a:avLst/>
          </a:prstGeom>
        </p:spPr>
      </p:pic>
      <p:sp>
        <p:nvSpPr>
          <p:cNvPr id="3" name="Slide Number Placeholder 2"/>
          <p:cNvSpPr>
            <a:spLocks noGrp="1"/>
          </p:cNvSpPr>
          <p:nvPr>
            <p:ph type="sldNum" sz="quarter" idx="12"/>
          </p:nvPr>
        </p:nvSpPr>
        <p:spPr/>
        <p:txBody>
          <a:bodyPr/>
          <a:lstStyle/>
          <a:p>
            <a:fld id="{74C2F60E-34D8-DD42-93FD-7BD7AE432328}" type="slidenum">
              <a:rPr lang="en-US"/>
              <a:pPr/>
              <a:t>36</a:t>
            </a:fld>
            <a:endParaRPr lang="en-US"/>
          </a:p>
        </p:txBody>
      </p:sp>
      <p:sp>
        <p:nvSpPr>
          <p:cNvPr id="2" name="Footer Placeholder 1"/>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6534447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a:t>IPA Interpretive Comprehension</a:t>
            </a:r>
            <a:br>
              <a:rPr lang="en-US"/>
            </a:br>
            <a:r>
              <a:rPr lang="en-US" sz="3111"/>
              <a:t>Literal Comprehension</a:t>
            </a:r>
          </a:p>
        </p:txBody>
      </p:sp>
      <p:graphicFrame>
        <p:nvGraphicFramePr>
          <p:cNvPr id="6" name="Content Placeholder 5"/>
          <p:cNvGraphicFramePr>
            <a:graphicFrameLocks noGrp="1"/>
          </p:cNvGraphicFramePr>
          <p:nvPr>
            <p:ph sz="quarter" idx="1"/>
          </p:nvPr>
        </p:nvGraphicFramePr>
        <p:xfrm>
          <a:off x="127000" y="1739900"/>
          <a:ext cx="8890000" cy="4366133"/>
        </p:xfrm>
        <a:graphic>
          <a:graphicData uri="http://schemas.openxmlformats.org/drawingml/2006/table">
            <a:tbl>
              <a:tblPr firstRow="1" bandRow="1">
                <a:tableStyleId>{5C22544A-7EE6-4342-B048-85BDC9FD1C3A}</a:tableStyleId>
              </a:tblPr>
              <a:tblGrid>
                <a:gridCol w="1778000"/>
                <a:gridCol w="1778000"/>
                <a:gridCol w="1778000"/>
                <a:gridCol w="1778000"/>
                <a:gridCol w="1778000"/>
              </a:tblGrid>
              <a:tr h="647700">
                <a:tc>
                  <a:txBody>
                    <a:bodyPr/>
                    <a:lstStyle/>
                    <a:p>
                      <a:endParaRPr lang="en-US"/>
                    </a:p>
                  </a:txBody>
                  <a:tcPr/>
                </a:tc>
                <a:tc>
                  <a:txBody>
                    <a:bodyPr/>
                    <a:lstStyle/>
                    <a:p>
                      <a:pPr algn="ctr"/>
                      <a:r>
                        <a:rPr lang="en-US" sz="1600"/>
                        <a:t>Strong Comprehension</a:t>
                      </a:r>
                    </a:p>
                  </a:txBody>
                  <a:tcPr/>
                </a:tc>
                <a:tc>
                  <a:txBody>
                    <a:bodyPr/>
                    <a:lstStyle/>
                    <a:p>
                      <a:pPr algn="ctr"/>
                      <a:r>
                        <a:rPr lang="en-US" sz="1600"/>
                        <a:t>Meets Expectations</a:t>
                      </a:r>
                    </a:p>
                  </a:txBody>
                  <a:tcPr/>
                </a:tc>
                <a:tc>
                  <a:txBody>
                    <a:bodyPr/>
                    <a:lstStyle/>
                    <a:p>
                      <a:pPr algn="ctr"/>
                      <a:r>
                        <a:rPr lang="en-US" sz="1600"/>
                        <a:t>Approaching Expectations</a:t>
                      </a:r>
                    </a:p>
                  </a:txBody>
                  <a:tcPr/>
                </a:tc>
                <a:tc>
                  <a:txBody>
                    <a:bodyPr/>
                    <a:lstStyle/>
                    <a:p>
                      <a:pPr algn="ctr"/>
                      <a:r>
                        <a:rPr lang="en-US" sz="1600"/>
                        <a:t>Minimal</a:t>
                      </a:r>
                      <a:r>
                        <a:rPr lang="en-US" sz="1600" baseline="0"/>
                        <a:t> Comprehension</a:t>
                      </a:r>
                    </a:p>
                  </a:txBody>
                  <a:tcPr/>
                </a:tc>
              </a:tr>
              <a:tr h="370840">
                <a:tc>
                  <a:txBody>
                    <a:bodyPr/>
                    <a:lstStyle/>
                    <a:p>
                      <a:pPr marL="0" marR="0">
                        <a:lnSpc>
                          <a:spcPct val="107000"/>
                        </a:lnSpc>
                        <a:spcBef>
                          <a:spcPts val="0"/>
                        </a:spcBef>
                        <a:spcAft>
                          <a:spcPts val="0"/>
                        </a:spcAft>
                      </a:pPr>
                      <a:r>
                        <a:rPr lang="en-US" sz="1400" b="1">
                          <a:latin typeface="+mn-lt"/>
                          <a:ea typeface="Calibri"/>
                          <a:cs typeface="Times New Roman"/>
                        </a:rPr>
                        <a:t>Word Recognition</a:t>
                      </a:r>
                      <a:endParaRPr lang="en-US" sz="14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200">
                          <a:latin typeface="+mn-lt"/>
                          <a:ea typeface="Calibri"/>
                          <a:cs typeface="Times New Roman"/>
                        </a:rPr>
                        <a:t>Identifies all key words appropriately within context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majority of key words appropriately within context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half of key words appropriately within the context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a few key words appropriately within the context of the text.</a:t>
                      </a:r>
                    </a:p>
                  </a:txBody>
                  <a:tcPr marL="68580" marR="68580" marT="0" marB="0"/>
                </a:tc>
              </a:tr>
              <a:tr h="370840">
                <a:tc>
                  <a:txBody>
                    <a:bodyPr/>
                    <a:lstStyle/>
                    <a:p>
                      <a:pPr marL="0" marR="0">
                        <a:lnSpc>
                          <a:spcPct val="107000"/>
                        </a:lnSpc>
                        <a:spcBef>
                          <a:spcPts val="0"/>
                        </a:spcBef>
                        <a:spcAft>
                          <a:spcPts val="0"/>
                        </a:spcAft>
                      </a:pPr>
                      <a:r>
                        <a:rPr lang="en-US" sz="1400" b="1">
                          <a:latin typeface="+mn-lt"/>
                          <a:ea typeface="Calibri"/>
                          <a:cs typeface="Times New Roman"/>
                        </a:rPr>
                        <a:t>Main Idea Detection</a:t>
                      </a:r>
                      <a:endParaRPr lang="en-US" sz="14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200">
                          <a:latin typeface="+mn-lt"/>
                          <a:ea typeface="Calibri"/>
                          <a:cs typeface="Times New Roman"/>
                        </a:rPr>
                        <a:t>Identifies the complete main ideas(s)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the key parts of the main ideas(s) of the text but misses some elements.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some part of the main idea(s)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May identify some ideas from the text but they do not represent the main idea(s).</a:t>
                      </a:r>
                    </a:p>
                  </a:txBody>
                  <a:tcPr marL="68580" marR="68580" marT="0" marB="0"/>
                </a:tc>
              </a:tr>
              <a:tr h="370840">
                <a:tc>
                  <a:txBody>
                    <a:bodyPr/>
                    <a:lstStyle/>
                    <a:p>
                      <a:pPr marL="0" marR="0">
                        <a:lnSpc>
                          <a:spcPct val="107000"/>
                        </a:lnSpc>
                        <a:spcBef>
                          <a:spcPts val="0"/>
                        </a:spcBef>
                        <a:spcAft>
                          <a:spcPts val="0"/>
                        </a:spcAft>
                      </a:pPr>
                      <a:r>
                        <a:rPr lang="en-US" sz="1400" b="1">
                          <a:latin typeface="+mn-lt"/>
                          <a:ea typeface="Calibri"/>
                          <a:cs typeface="Times New Roman"/>
                        </a:rPr>
                        <a:t>Supporting Detail Detection</a:t>
                      </a:r>
                      <a:endParaRPr lang="en-US" sz="14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200">
                          <a:latin typeface="+mn-lt"/>
                          <a:ea typeface="Calibri"/>
                          <a:cs typeface="Times New Roman"/>
                        </a:rPr>
                        <a:t>Identifies all supporting details in the text and accurately provides information from the text to explain these details.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the majority of supporting details in the text and provides information from the text to explain some of these details.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some supporting details in the text and may provide limited information from the text to explain these details.  Or identifies the majority of supporting details but is unable to provide information from the text to explain these details.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a few supporting details in the text but may be unable to provide information from the text to explain these details.</a:t>
                      </a:r>
                    </a:p>
                  </a:txBody>
                  <a:tcPr marL="68580" marR="68580" marT="0" marB="0"/>
                </a:tc>
              </a:tr>
            </a:tbl>
          </a:graphicData>
        </a:graphic>
      </p:graphicFrame>
      <p:sp>
        <p:nvSpPr>
          <p:cNvPr id="7" name="TextBox 6"/>
          <p:cNvSpPr txBox="1"/>
          <p:nvPr/>
        </p:nvSpPr>
        <p:spPr>
          <a:xfrm>
            <a:off x="2425700" y="65119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3" name="Slide Number Placeholder 2"/>
          <p:cNvSpPr>
            <a:spLocks noGrp="1"/>
          </p:cNvSpPr>
          <p:nvPr>
            <p:ph type="sldNum" sz="quarter" idx="12"/>
          </p:nvPr>
        </p:nvSpPr>
        <p:spPr/>
        <p:txBody>
          <a:bodyPr/>
          <a:lstStyle/>
          <a:p>
            <a:fld id="{74C2F60E-34D8-DD42-93FD-7BD7AE432328}" type="slidenum">
              <a:rPr lang="en-US"/>
              <a:pPr/>
              <a:t>37</a:t>
            </a:fld>
            <a:endParaRPr lang="en-US"/>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00681517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50800"/>
            <a:ext cx="8153400" cy="990600"/>
          </a:xfrm>
        </p:spPr>
        <p:txBody>
          <a:bodyPr>
            <a:normAutofit fontScale="90000"/>
          </a:bodyPr>
          <a:lstStyle/>
          <a:p>
            <a:pPr algn="ctr"/>
            <a:r>
              <a:rPr lang="en-US"/>
              <a:t>IPA Interpretive Comprehension</a:t>
            </a:r>
            <a:br>
              <a:rPr lang="en-US"/>
            </a:br>
            <a:r>
              <a:rPr lang="en-US" sz="3111"/>
              <a:t>Figurative Comprehension</a:t>
            </a:r>
          </a:p>
        </p:txBody>
      </p:sp>
      <p:graphicFrame>
        <p:nvGraphicFramePr>
          <p:cNvPr id="6" name="Content Placeholder 5"/>
          <p:cNvGraphicFramePr>
            <a:graphicFrameLocks noGrp="1"/>
          </p:cNvGraphicFramePr>
          <p:nvPr>
            <p:ph sz="quarter" idx="1"/>
          </p:nvPr>
        </p:nvGraphicFramePr>
        <p:xfrm>
          <a:off x="127000" y="1181100"/>
          <a:ext cx="8890000" cy="5132389"/>
        </p:xfrm>
        <a:graphic>
          <a:graphicData uri="http://schemas.openxmlformats.org/drawingml/2006/table">
            <a:tbl>
              <a:tblPr firstRow="1" bandRow="1">
                <a:tableStyleId>{5C22544A-7EE6-4342-B048-85BDC9FD1C3A}</a:tableStyleId>
              </a:tblPr>
              <a:tblGrid>
                <a:gridCol w="1231900"/>
                <a:gridCol w="1790700"/>
                <a:gridCol w="1854200"/>
                <a:gridCol w="2098675"/>
                <a:gridCol w="1914525"/>
              </a:tblGrid>
              <a:tr h="647700">
                <a:tc>
                  <a:txBody>
                    <a:bodyPr/>
                    <a:lstStyle/>
                    <a:p>
                      <a:endParaRPr lang="en-US"/>
                    </a:p>
                  </a:txBody>
                  <a:tcPr/>
                </a:tc>
                <a:tc>
                  <a:txBody>
                    <a:bodyPr/>
                    <a:lstStyle/>
                    <a:p>
                      <a:pPr algn="ctr"/>
                      <a:r>
                        <a:rPr lang="en-US" sz="1600"/>
                        <a:t>Strong Comprehension</a:t>
                      </a:r>
                    </a:p>
                  </a:txBody>
                  <a:tcPr/>
                </a:tc>
                <a:tc>
                  <a:txBody>
                    <a:bodyPr/>
                    <a:lstStyle/>
                    <a:p>
                      <a:pPr algn="ctr"/>
                      <a:r>
                        <a:rPr lang="en-US" sz="1600"/>
                        <a:t>Meets Expectations</a:t>
                      </a:r>
                    </a:p>
                  </a:txBody>
                  <a:tcPr/>
                </a:tc>
                <a:tc>
                  <a:txBody>
                    <a:bodyPr/>
                    <a:lstStyle/>
                    <a:p>
                      <a:pPr algn="ctr"/>
                      <a:r>
                        <a:rPr lang="en-US" sz="1600"/>
                        <a:t>Approaching Expectations</a:t>
                      </a:r>
                    </a:p>
                  </a:txBody>
                  <a:tcPr/>
                </a:tc>
                <a:tc>
                  <a:txBody>
                    <a:bodyPr/>
                    <a:lstStyle/>
                    <a:p>
                      <a:pPr algn="ctr"/>
                      <a:r>
                        <a:rPr lang="en-US" sz="1600"/>
                        <a:t>Minimal</a:t>
                      </a:r>
                      <a:r>
                        <a:rPr lang="en-US" sz="1600" baseline="0"/>
                        <a:t> Comprehension</a:t>
                      </a:r>
                    </a:p>
                  </a:txBody>
                  <a:tcPr/>
                </a:tc>
              </a:tr>
              <a:tr h="370840">
                <a:tc>
                  <a:txBody>
                    <a:bodyPr/>
                    <a:lstStyle/>
                    <a:p>
                      <a:pPr marL="0" marR="0">
                        <a:lnSpc>
                          <a:spcPct val="107000"/>
                        </a:lnSpc>
                        <a:spcBef>
                          <a:spcPts val="0"/>
                        </a:spcBef>
                        <a:spcAft>
                          <a:spcPts val="0"/>
                        </a:spcAft>
                      </a:pPr>
                      <a:r>
                        <a:rPr lang="en-US" sz="1200" b="1">
                          <a:latin typeface="+mn-lt"/>
                          <a:ea typeface="Calibri"/>
                          <a:cs typeface="Times New Roman"/>
                        </a:rPr>
                        <a:t>Organizational Features</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Identifies the organizational feature(s) of the text and provides an appropriate rationale.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the organizational feature(s) of the text; rationale misses some key points.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in part the organizational feature(s) of the text; rationale may miss some key points.  Or, identifies the organizational feature(s) but rationale is not provided.</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Attempts to identify the organizational feature(s) of the text but is not successful.</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Guessing Meaning from Context</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Infers meaning of unfamiliar words and phrases in the text.  Inferences are accurate.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Infers meaning of unfamiliar words and phrases in the text.  Most of the inferences are plausible although some may not be accurate.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Infers meaning of unfamiliar words and phrases in the text.  Most of the inferences are plausible although many are not accurate.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Inferences of meaning of unfamiliar words and phrases are largely inaccurate or lacking.</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Inferences</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Infers and interprets the text’s meaning in a highly plausible manner.</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Infers and interprets the text’s meaning in a partially complete and/or partially plausible manner.</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Makes a few plausible inferences regarding the text’s meaning.</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Inferences and interpretations of the text’s meaning are largely incomplete and/or not plausible.</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Author’s Perspective</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Identifies the author’s perspective and provides a detailed justification.</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the author’s perspective and provides a justification.</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the author’s perspective but justification is either inappropriate or incomplete.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Unable to identify the author’s perspective.</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Cultural Perspectives</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Identifies cultural perspectives/norms accurately.  Provides a detailed connection of cultural products/practices to perspectives.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some cultural perspectives/norms accurately.  Connects cultural products/practices to perspectives.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some cultural perspectives/norms accurately.  Provides a minimal connection of cultural products/practices to perspectives.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Identification of cultural perspectives/norms is mostly superficial or lacking.  And/or connection of cultural practices/products to perspectives is superficial or lacking.</a:t>
                      </a:r>
                    </a:p>
                  </a:txBody>
                  <a:tcPr marL="68580" marR="68580" marT="0" marB="0"/>
                </a:tc>
              </a:tr>
            </a:tbl>
          </a:graphicData>
        </a:graphic>
      </p:graphicFrame>
      <p:sp>
        <p:nvSpPr>
          <p:cNvPr id="3" name="Slide Number Placeholder 2"/>
          <p:cNvSpPr>
            <a:spLocks noGrp="1"/>
          </p:cNvSpPr>
          <p:nvPr>
            <p:ph type="sldNum" sz="quarter" idx="12"/>
          </p:nvPr>
        </p:nvSpPr>
        <p:spPr/>
        <p:txBody>
          <a:bodyPr/>
          <a:lstStyle/>
          <a:p>
            <a:fld id="{74C2F60E-34D8-DD42-93FD-7BD7AE432328}" type="slidenum">
              <a:rPr lang="en-US"/>
              <a:pPr/>
              <a:t>38</a:t>
            </a:fld>
            <a:endParaRPr lang="en-US"/>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51900831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3335" y="210580"/>
            <a:ext cx="7886700" cy="1325563"/>
          </a:xfrm>
        </p:spPr>
        <p:txBody>
          <a:bodyPr/>
          <a:lstStyle/>
          <a:p>
            <a:r>
              <a:rPr lang="es-ES_tradnl" b="1" i="1"/>
              <a:t>VIAJE A CHILE</a:t>
            </a:r>
            <a:endParaRPr lang="en-US"/>
          </a:p>
        </p:txBody>
      </p:sp>
      <p:sp>
        <p:nvSpPr>
          <p:cNvPr id="3" name="Content Placeholder 2"/>
          <p:cNvSpPr>
            <a:spLocks noGrp="1"/>
          </p:cNvSpPr>
          <p:nvPr>
            <p:ph idx="1"/>
          </p:nvPr>
        </p:nvSpPr>
        <p:spPr>
          <a:xfrm>
            <a:off x="283335" y="1305910"/>
            <a:ext cx="8628845" cy="5415566"/>
          </a:xfrm>
        </p:spPr>
        <p:txBody>
          <a:bodyPr>
            <a:normAutofit fontScale="92500" lnSpcReduction="20000"/>
          </a:bodyPr>
          <a:lstStyle/>
          <a:p>
            <a:pPr marL="0" indent="0">
              <a:buNone/>
            </a:pPr>
            <a:r>
              <a:rPr lang="es-ES_tradnl" b="1" i="1"/>
              <a:t> </a:t>
            </a:r>
            <a:r>
              <a:rPr lang="es-ES_tradnl" b="1"/>
              <a:t>DOCUMENTOS DE ENTRADA AL PAÍS</a:t>
            </a:r>
            <a:endParaRPr lang="en-US"/>
          </a:p>
          <a:p>
            <a:pPr marL="0" indent="0">
              <a:buNone/>
            </a:pPr>
            <a:r>
              <a:rPr lang="es-ES_tradnl"/>
              <a:t>Pasaporte válido por al menos 6 meses, es requisito para todos los extranjeros que visitan Chile. Tourist Card de 90 días, es necesaria para todos lo visitantes, ésta, a su vez, es renovable por otros 90 días en el Departamento de Extranjería.</a:t>
            </a:r>
            <a:endParaRPr lang="en-US"/>
          </a:p>
          <a:p>
            <a:pPr marL="0" indent="0">
              <a:buNone/>
            </a:pPr>
            <a:r>
              <a:rPr lang="es-ES_tradnl"/>
              <a:t> </a:t>
            </a:r>
            <a:endParaRPr lang="en-US"/>
          </a:p>
          <a:p>
            <a:pPr marL="0" indent="0">
              <a:buNone/>
            </a:pPr>
            <a:r>
              <a:rPr lang="es-ES_tradnl" b="1"/>
              <a:t>NUESTRO BELLO PAÍS</a:t>
            </a:r>
            <a:endParaRPr lang="en-US"/>
          </a:p>
          <a:p>
            <a:pPr marL="0" indent="0">
              <a:buNone/>
            </a:pPr>
            <a:r>
              <a:rPr lang="es-ES_tradnl"/>
              <a:t>Chile es un país atractivo de visitar en cualquier época del año, debido a su vasta y variada extensión geográfica. La zona norte del país es calurosa y seca durante todo el año. Aunque hay que estar preparado para las frías noches en la zona del Desierto de Atacama.</a:t>
            </a:r>
            <a:endParaRPr lang="en-US"/>
          </a:p>
          <a:p>
            <a:pPr marL="0" indent="0">
              <a:buNone/>
            </a:pPr>
            <a:r>
              <a:rPr lang="es-ES_tradnl"/>
              <a:t>La Zona Sur las visitas región de Los Lagos es conveniente realizarlas durante los meses de verano aunque la posibilidad de lluvia está siempre presente en estas regiones del país.</a:t>
            </a:r>
            <a:endParaRPr lang="en-US"/>
          </a:p>
          <a:p>
            <a:pPr marL="0" indent="0">
              <a:buNone/>
            </a:pPr>
            <a:r>
              <a:rPr lang="es-ES_tradnl"/>
              <a:t>La Zona Austral los atractivos más representativos son Las Torres del Paine y la Laguna San Rafael debido a su imponente belleza.Es ideal para los amantes del esquí visitar Chile en época invernal (Junio a Agosto). La famosa Isla de Pascua es menos calurosa, más barata y menos concurrida en los meses de invierno y primavera que en verano. </a:t>
            </a:r>
            <a:r>
              <a:rPr lang="en-US"/>
              <a:t>Lo mismo sucede con la Isla de Juan Fernández.</a:t>
            </a:r>
          </a:p>
          <a:p>
            <a:endParaRPr lang="en-US"/>
          </a:p>
        </p:txBody>
      </p:sp>
      <p:sp>
        <p:nvSpPr>
          <p:cNvPr id="4" name="Footer Placeholder 3"/>
          <p:cNvSpPr>
            <a:spLocks noGrp="1"/>
          </p:cNvSpPr>
          <p:nvPr>
            <p:ph type="ftr" sz="quarter" idx="11"/>
          </p:nvPr>
        </p:nvSpPr>
        <p:spPr/>
        <p:txBody>
          <a:bodyPr/>
          <a:lstStyle/>
          <a:p>
            <a:r>
              <a:rPr lang="en-US" smtClean="0"/>
              <a:t>Laura Terrill</a:t>
            </a:r>
            <a:endParaRPr lang="en-US"/>
          </a:p>
        </p:txBody>
      </p:sp>
      <p:sp>
        <p:nvSpPr>
          <p:cNvPr id="5" name="Slide Number Placeholder 4"/>
          <p:cNvSpPr>
            <a:spLocks noGrp="1"/>
          </p:cNvSpPr>
          <p:nvPr>
            <p:ph type="sldNum" sz="quarter" idx="12"/>
          </p:nvPr>
        </p:nvSpPr>
        <p:spPr/>
        <p:txBody>
          <a:bodyPr/>
          <a:lstStyle/>
          <a:p>
            <a:fld id="{D57F1E4F-1CFF-5643-939E-02111984F565}" type="slidenum">
              <a:rPr lang="en-US" smtClean="0"/>
              <a:t>39</a:t>
            </a:fld>
            <a:endParaRPr lang="en-US"/>
          </a:p>
        </p:txBody>
      </p:sp>
    </p:spTree>
    <p:extLst>
      <p:ext uri="{BB962C8B-B14F-4D97-AF65-F5344CB8AC3E}">
        <p14:creationId xmlns:p14="http://schemas.microsoft.com/office/powerpoint/2010/main" val="996921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8988" y="372793"/>
            <a:ext cx="8229600" cy="731520"/>
          </a:xfrm>
          <a:solidFill>
            <a:schemeClr val="accent1"/>
          </a:solidFill>
        </p:spPr>
        <p:txBody>
          <a:bodyPr/>
          <a:lstStyle/>
          <a:p>
            <a:pPr algn="ctr"/>
            <a:r>
              <a:rPr lang="en-US" dirty="0">
                <a:solidFill>
                  <a:schemeClr val="tx1"/>
                </a:solidFill>
              </a:rPr>
              <a:t>Performance and Proficiency</a:t>
            </a:r>
          </a:p>
        </p:txBody>
      </p:sp>
      <p:sp>
        <p:nvSpPr>
          <p:cNvPr id="4" name="Slide Number Placeholder 3"/>
          <p:cNvSpPr>
            <a:spLocks noGrp="1"/>
          </p:cNvSpPr>
          <p:nvPr>
            <p:ph type="sldNum" sz="quarter" idx="12"/>
          </p:nvPr>
        </p:nvSpPr>
        <p:spPr/>
        <p:txBody>
          <a:bodyPr>
            <a:normAutofit/>
          </a:bodyPr>
          <a:lstStyle/>
          <a:p>
            <a:fld id="{D57F1E4F-1CFF-5643-939E-02111984F565}" type="slidenum">
              <a:rPr lang="en-US" smtClean="0"/>
              <a:t>4</a:t>
            </a:fld>
            <a:endParaRPr lang="en-US" dirty="0"/>
          </a:p>
        </p:txBody>
      </p:sp>
      <p:pic>
        <p:nvPicPr>
          <p:cNvPr id="6" name="Picture 2" descr="http://www.actfl.org/sites/default/files/guidelines/ACTFL%20Inverted%20Pyramid%2020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5019" y="1555252"/>
            <a:ext cx="3497539" cy="466338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95792" y="2726720"/>
            <a:ext cx="2453834" cy="600164"/>
          </a:xfrm>
          <a:prstGeom prst="rect">
            <a:avLst/>
          </a:prstGeom>
          <a:noFill/>
        </p:spPr>
        <p:txBody>
          <a:bodyPr wrap="square" rtlCol="0">
            <a:spAutoFit/>
          </a:bodyPr>
          <a:lstStyle/>
          <a:p>
            <a:r>
              <a:rPr lang="en-US" sz="3300" dirty="0"/>
              <a:t>Proficiency</a:t>
            </a:r>
          </a:p>
        </p:txBody>
      </p:sp>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t="18948" r="4719" b="9352"/>
          <a:stretch/>
        </p:blipFill>
        <p:spPr>
          <a:xfrm>
            <a:off x="267324" y="3497242"/>
            <a:ext cx="2365611" cy="1704689"/>
          </a:xfrm>
          <a:prstGeom prst="rect">
            <a:avLst/>
          </a:prstGeom>
        </p:spPr>
      </p:pic>
      <p:sp>
        <p:nvSpPr>
          <p:cNvPr id="9" name="TextBox 8"/>
          <p:cNvSpPr txBox="1"/>
          <p:nvPr/>
        </p:nvSpPr>
        <p:spPr>
          <a:xfrm>
            <a:off x="6497943" y="2791298"/>
            <a:ext cx="2646057" cy="600164"/>
          </a:xfrm>
          <a:prstGeom prst="rect">
            <a:avLst/>
          </a:prstGeom>
          <a:noFill/>
        </p:spPr>
        <p:txBody>
          <a:bodyPr wrap="square" rtlCol="0">
            <a:spAutoFit/>
          </a:bodyPr>
          <a:lstStyle/>
          <a:p>
            <a:r>
              <a:rPr lang="en-US" sz="3300" dirty="0"/>
              <a:t>Performance</a:t>
            </a:r>
          </a:p>
        </p:txBody>
      </p:sp>
      <p:pic>
        <p:nvPicPr>
          <p:cNvPr id="10" name="Picture 9"/>
          <p:cNvPicPr>
            <a:picLocks noChangeAspect="1"/>
          </p:cNvPicPr>
          <p:nvPr/>
        </p:nvPicPr>
        <p:blipFill rotWithShape="1">
          <a:blip r:embed="rId5">
            <a:extLst>
              <a:ext uri="{28A0092B-C50C-407E-A947-70E740481C1C}">
                <a14:useLocalDpi xmlns:a14="http://schemas.microsoft.com/office/drawing/2010/main" val="0"/>
              </a:ext>
            </a:extLst>
          </a:blip>
          <a:srcRect b="6267"/>
          <a:stretch/>
        </p:blipFill>
        <p:spPr>
          <a:xfrm>
            <a:off x="6587988" y="3497242"/>
            <a:ext cx="2372854" cy="1749668"/>
          </a:xfrm>
          <a:prstGeom prst="rect">
            <a:avLst/>
          </a:prstGeom>
        </p:spPr>
      </p:pic>
    </p:spTree>
    <p:extLst>
      <p:ext uri="{BB962C8B-B14F-4D97-AF65-F5344CB8AC3E}">
        <p14:creationId xmlns:p14="http://schemas.microsoft.com/office/powerpoint/2010/main" val="95934508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3334" y="210580"/>
            <a:ext cx="8232015" cy="897003"/>
          </a:xfrm>
        </p:spPr>
        <p:txBody>
          <a:bodyPr/>
          <a:lstStyle/>
          <a:p>
            <a:r>
              <a:rPr lang="es-ES_tradnl" b="1" i="1"/>
              <a:t>Travel to Chile</a:t>
            </a:r>
            <a:endParaRPr lang="en-US"/>
          </a:p>
        </p:txBody>
      </p:sp>
      <p:sp>
        <p:nvSpPr>
          <p:cNvPr id="3" name="Content Placeholder 2"/>
          <p:cNvSpPr>
            <a:spLocks noGrp="1"/>
          </p:cNvSpPr>
          <p:nvPr>
            <p:ph idx="1"/>
          </p:nvPr>
        </p:nvSpPr>
        <p:spPr>
          <a:xfrm>
            <a:off x="149827" y="1017431"/>
            <a:ext cx="8762354" cy="5704045"/>
          </a:xfrm>
        </p:spPr>
        <p:txBody>
          <a:bodyPr>
            <a:normAutofit lnSpcReduction="10000"/>
          </a:bodyPr>
          <a:lstStyle/>
          <a:p>
            <a:pPr marL="0" indent="0">
              <a:buNone/>
            </a:pPr>
            <a:r>
              <a:rPr lang="es-ES_tradnl" b="1" i="1"/>
              <a:t>DOCUMENTS OF ENTRY TO THE COUNTRY</a:t>
            </a:r>
          </a:p>
          <a:p>
            <a:pPr marL="0" indent="0">
              <a:buNone/>
            </a:pPr>
            <a:r>
              <a:rPr lang="es-ES_tradnl" b="1" i="1"/>
              <a:t>Passport valid for at least 6 months, is required for all foreigners visiting Chile. Tourist Card of 90 days, is necessary for all the visitors, this one, in turn, is renewable for another 90 days in the Department of Foreigners.</a:t>
            </a:r>
          </a:p>
          <a:p>
            <a:pPr marL="0" indent="0">
              <a:buNone/>
            </a:pPr>
            <a:r>
              <a:rPr lang="es-ES_tradnl" b="1" i="1"/>
              <a:t>OUR BEAUTIFUL COUNTRYChile is an attractive country to visit at any time of the year, due to its vast and varied geographic extension. The northern part of the country is warm and dry all year round. Although you have to be prepared for the cold nights in the area of the Atacama Desert.The South Zone visits the region of Los Lagos is convenient to carry out during the summer months although the possibility of rain is always present in these regions of the country.The Austral Zone the most representative attractions are Las Torres del Paine and Laguna San Rafael due to its imposing beauty.It is ideal for ski lovers to visit Chile in winter (June to August). The famous Easter Island is less hot, cheaper and less crowded in the winter and spring months than in the summer. The same happens with the Island of Juan Fernández.</a:t>
            </a:r>
            <a:endParaRPr lang="en-US"/>
          </a:p>
        </p:txBody>
      </p:sp>
      <p:sp>
        <p:nvSpPr>
          <p:cNvPr id="4" name="Footer Placeholder 3"/>
          <p:cNvSpPr>
            <a:spLocks noGrp="1"/>
          </p:cNvSpPr>
          <p:nvPr>
            <p:ph type="ftr" sz="quarter" idx="11"/>
          </p:nvPr>
        </p:nvSpPr>
        <p:spPr/>
        <p:txBody>
          <a:bodyPr/>
          <a:lstStyle/>
          <a:p>
            <a:r>
              <a:rPr lang="en-US" smtClean="0"/>
              <a:t>Laura Terrill</a:t>
            </a:r>
            <a:endParaRPr lang="en-US"/>
          </a:p>
        </p:txBody>
      </p:sp>
      <p:sp>
        <p:nvSpPr>
          <p:cNvPr id="5" name="Slide Number Placeholder 4"/>
          <p:cNvSpPr>
            <a:spLocks noGrp="1"/>
          </p:cNvSpPr>
          <p:nvPr>
            <p:ph type="sldNum" sz="quarter" idx="12"/>
          </p:nvPr>
        </p:nvSpPr>
        <p:spPr/>
        <p:txBody>
          <a:bodyPr/>
          <a:lstStyle/>
          <a:p>
            <a:fld id="{D57F1E4F-1CFF-5643-939E-02111984F565}" type="slidenum">
              <a:rPr lang="en-US" smtClean="0"/>
              <a:t>40</a:t>
            </a:fld>
            <a:endParaRPr lang="en-US"/>
          </a:p>
        </p:txBody>
      </p:sp>
    </p:spTree>
    <p:extLst>
      <p:ext uri="{BB962C8B-B14F-4D97-AF65-F5344CB8AC3E}">
        <p14:creationId xmlns:p14="http://schemas.microsoft.com/office/powerpoint/2010/main" val="13767806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28600"/>
            <a:ext cx="8153400" cy="990600"/>
          </a:xfrm>
          <a:solidFill>
            <a:schemeClr val="accent1"/>
          </a:solidFill>
        </p:spPr>
        <p:txBody>
          <a:bodyPr>
            <a:normAutofit/>
          </a:bodyPr>
          <a:lstStyle/>
          <a:p>
            <a:r>
              <a:rPr lang="en-US">
                <a:solidFill>
                  <a:schemeClr val="tx1"/>
                </a:solidFill>
              </a:rPr>
              <a:t>Key Word Recognition</a:t>
            </a:r>
          </a:p>
        </p:txBody>
      </p:sp>
      <p:graphicFrame>
        <p:nvGraphicFramePr>
          <p:cNvPr id="9" name="Table 8"/>
          <p:cNvGraphicFramePr>
            <a:graphicFrameLocks noGrp="1"/>
          </p:cNvGraphicFramePr>
          <p:nvPr>
            <p:extLst/>
          </p:nvPr>
        </p:nvGraphicFramePr>
        <p:xfrm>
          <a:off x="355599" y="3130075"/>
          <a:ext cx="8372349" cy="3340100"/>
        </p:xfrm>
        <a:graphic>
          <a:graphicData uri="http://schemas.openxmlformats.org/drawingml/2006/table">
            <a:tbl>
              <a:tblPr firstRow="1" bandRow="1">
                <a:tableStyleId>{69CF1AB2-1976-4502-BF36-3FF5EA218861}</a:tableStyleId>
              </a:tblPr>
              <a:tblGrid>
                <a:gridCol w="1896947"/>
                <a:gridCol w="713678"/>
                <a:gridCol w="5761724"/>
              </a:tblGrid>
              <a:tr h="5969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all key words appropriately within context of the text.</a:t>
                      </a:r>
                    </a:p>
                  </a:txBody>
                  <a:tcPr marL="68580" marR="68580" marT="0" marB="0" anchor="ctr"/>
                </a:tc>
              </a:tr>
              <a:tr h="5080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majority of key words appropriately within context of the text.</a:t>
                      </a:r>
                    </a:p>
                  </a:txBody>
                  <a:tcPr marL="68580" marR="68580" marT="0" marB="0" anchor="ctr"/>
                </a:tc>
              </a:tr>
              <a:tr h="53848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half of key words appropriately within the context of the text.</a:t>
                      </a:r>
                    </a:p>
                  </a:txBody>
                  <a:tcPr marL="68580" marR="68580" marT="0" marB="0" anchor="ctr"/>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fewer than half of key words appropriately within the context of the text.</a:t>
                      </a:r>
                    </a:p>
                  </a:txBody>
                  <a:tcPr marL="68580" marR="68580" marT="0" marB="0" anchor="ctr"/>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Struggles to understand key words within the context of the text. </a:t>
                      </a:r>
                    </a:p>
                  </a:txBody>
                  <a:tcPr marL="68580" marR="68580" marT="0" marB="0" anchor="ctr"/>
                </a:tc>
              </a:tr>
              <a:tr h="5359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Does not identify any of the words appropriately within the context of the text. </a:t>
                      </a:r>
                    </a:p>
                  </a:txBody>
                  <a:tcPr marL="68580" marR="68580" marT="0" marB="0"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2" name="Slide Number Placeholder 1"/>
          <p:cNvSpPr>
            <a:spLocks noGrp="1"/>
          </p:cNvSpPr>
          <p:nvPr>
            <p:ph type="sldNum" sz="quarter" idx="12"/>
          </p:nvPr>
        </p:nvSpPr>
        <p:spPr/>
        <p:txBody>
          <a:bodyPr/>
          <a:lstStyle/>
          <a:p>
            <a:fld id="{74C2F60E-34D8-DD42-93FD-7BD7AE432328}" type="slidenum">
              <a:rPr lang="en-US"/>
              <a:pPr/>
              <a:t>41</a:t>
            </a:fld>
            <a:endParaRPr lang="en-US"/>
          </a:p>
        </p:txBody>
      </p:sp>
      <p:sp>
        <p:nvSpPr>
          <p:cNvPr id="3" name="Footer Placeholder 2"/>
          <p:cNvSpPr>
            <a:spLocks noGrp="1"/>
          </p:cNvSpPr>
          <p:nvPr>
            <p:ph type="ftr" sz="quarter" idx="11"/>
          </p:nvPr>
        </p:nvSpPr>
        <p:spPr/>
        <p:txBody>
          <a:bodyPr/>
          <a:lstStyle/>
          <a:p>
            <a:r>
              <a:rPr lang="en-US"/>
              <a:t>Laura Terrill</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8422" y="1161575"/>
            <a:ext cx="7112000" cy="1968500"/>
          </a:xfrm>
          <a:prstGeom prst="rect">
            <a:avLst/>
          </a:prstGeom>
        </p:spPr>
      </p:pic>
    </p:spTree>
    <p:extLst>
      <p:ext uri="{BB962C8B-B14F-4D97-AF65-F5344CB8AC3E}">
        <p14:creationId xmlns:p14="http://schemas.microsoft.com/office/powerpoint/2010/main" val="63335909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49826" y="101320"/>
            <a:ext cx="8153400" cy="990600"/>
          </a:xfrm>
          <a:solidFill>
            <a:schemeClr val="accent1"/>
          </a:solidFill>
        </p:spPr>
        <p:txBody>
          <a:bodyPr anchor="ctr">
            <a:normAutofit/>
          </a:bodyPr>
          <a:lstStyle/>
          <a:p>
            <a:r>
              <a:rPr lang="en-US">
                <a:solidFill>
                  <a:schemeClr val="tx1"/>
                </a:solidFill>
              </a:rPr>
              <a:t>Main Idea</a:t>
            </a:r>
          </a:p>
        </p:txBody>
      </p:sp>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2" name="Slide Number Placeholder 1"/>
          <p:cNvSpPr>
            <a:spLocks noGrp="1"/>
          </p:cNvSpPr>
          <p:nvPr>
            <p:ph type="sldNum" sz="quarter" idx="12"/>
          </p:nvPr>
        </p:nvSpPr>
        <p:spPr/>
        <p:txBody>
          <a:bodyPr/>
          <a:lstStyle/>
          <a:p>
            <a:fld id="{74C2F60E-34D8-DD42-93FD-7BD7AE432328}" type="slidenum">
              <a:rPr lang="en-US"/>
              <a:pPr/>
              <a:t>42</a:t>
            </a:fld>
            <a:endParaRPr lang="en-US"/>
          </a:p>
        </p:txBody>
      </p:sp>
      <p:sp>
        <p:nvSpPr>
          <p:cNvPr id="3" name="Footer Placeholder 2"/>
          <p:cNvSpPr>
            <a:spLocks noGrp="1"/>
          </p:cNvSpPr>
          <p:nvPr>
            <p:ph type="ftr" sz="quarter" idx="11"/>
          </p:nvPr>
        </p:nvSpPr>
        <p:spPr/>
        <p:txBody>
          <a:bodyPr/>
          <a:lstStyle/>
          <a:p>
            <a:r>
              <a:rPr lang="en-US"/>
              <a:t>Laura Terrill</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836" y="873315"/>
            <a:ext cx="8108414" cy="2259172"/>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1874784220"/>
              </p:ext>
            </p:extLst>
          </p:nvPr>
        </p:nvGraphicFramePr>
        <p:xfrm>
          <a:off x="468375" y="2846730"/>
          <a:ext cx="8372349" cy="3601720"/>
        </p:xfrm>
        <a:graphic>
          <a:graphicData uri="http://schemas.openxmlformats.org/drawingml/2006/table">
            <a:tbl>
              <a:tblPr firstRow="1" bandRow="1">
                <a:tableStyleId>{69CF1AB2-1976-4502-BF36-3FF5EA218861}</a:tableStyleId>
              </a:tblPr>
              <a:tblGrid>
                <a:gridCol w="2146300"/>
                <a:gridCol w="1028700"/>
                <a:gridCol w="5197349"/>
              </a:tblGrid>
              <a:tr h="5969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the complete main ideas(s) of the text.</a:t>
                      </a:r>
                    </a:p>
                  </a:txBody>
                  <a:tcPr marL="68580" marR="68580" marT="0" marB="0" anchor="ctr"/>
                </a:tc>
              </a:tr>
              <a:tr h="5080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the key parts of the main ideas(s) of the text but misses some elements. </a:t>
                      </a:r>
                    </a:p>
                  </a:txBody>
                  <a:tcPr marL="68580" marR="68580" marT="0" marB="0" anchor="ctr"/>
                </a:tc>
              </a:tr>
              <a:tr h="53848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some parts of the main idea(s) of the text.</a:t>
                      </a:r>
                    </a:p>
                  </a:txBody>
                  <a:tcPr marL="68580" marR="68580" marT="0" marB="0" anchor="ctr"/>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May identify some ideas from the text but they do not represent the main idea(s). They are supporting details.</a:t>
                      </a:r>
                    </a:p>
                  </a:txBody>
                  <a:tcPr marL="68580" marR="68580" marT="0" marB="0" anchor="ctr"/>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Struggles to identify the main idea; may identify a detail that is not relevant to main idea. </a:t>
                      </a:r>
                    </a:p>
                  </a:txBody>
                  <a:tcPr marL="68580" marR="68580" marT="0" marB="0" anchor="ctr"/>
                </a:tc>
              </a:tr>
              <a:tr h="5359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Does not provide a response.</a:t>
                      </a:r>
                    </a:p>
                  </a:txBody>
                  <a:tcPr marL="68580" marR="68580" marT="0" marB="0" anchor="ctr"/>
                </a:tc>
              </a:tr>
            </a:tbl>
          </a:graphicData>
        </a:graphic>
      </p:graphicFrame>
    </p:spTree>
    <p:extLst>
      <p:ext uri="{BB962C8B-B14F-4D97-AF65-F5344CB8AC3E}">
        <p14:creationId xmlns:p14="http://schemas.microsoft.com/office/powerpoint/2010/main" val="193738874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61950" y="167424"/>
            <a:ext cx="7956860" cy="851630"/>
          </a:xfrm>
          <a:solidFill>
            <a:schemeClr val="accent1"/>
          </a:solidFill>
        </p:spPr>
        <p:txBody>
          <a:bodyPr>
            <a:normAutofit/>
          </a:bodyPr>
          <a:lstStyle/>
          <a:p>
            <a:r>
              <a:rPr lang="en-US">
                <a:solidFill>
                  <a:schemeClr val="tx1"/>
                </a:solidFill>
              </a:rPr>
              <a:t>Supporting Details</a:t>
            </a:r>
          </a:p>
        </p:txBody>
      </p:sp>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3" name="Slide Number Placeholder 2"/>
          <p:cNvSpPr>
            <a:spLocks noGrp="1"/>
          </p:cNvSpPr>
          <p:nvPr>
            <p:ph type="sldNum" sz="quarter" idx="12"/>
          </p:nvPr>
        </p:nvSpPr>
        <p:spPr/>
        <p:txBody>
          <a:bodyPr/>
          <a:lstStyle/>
          <a:p>
            <a:fld id="{74C2F60E-34D8-DD42-93FD-7BD7AE432328}" type="slidenum">
              <a:rPr lang="en-US"/>
              <a:pPr/>
              <a:t>43</a:t>
            </a:fld>
            <a:endParaRPr lang="en-US"/>
          </a:p>
        </p:txBody>
      </p:sp>
      <p:sp>
        <p:nvSpPr>
          <p:cNvPr id="4" name="Footer Placeholder 3"/>
          <p:cNvSpPr>
            <a:spLocks noGrp="1"/>
          </p:cNvSpPr>
          <p:nvPr>
            <p:ph type="ftr" sz="quarter" idx="11"/>
          </p:nvPr>
        </p:nvSpPr>
        <p:spPr/>
        <p:txBody>
          <a:bodyPr/>
          <a:lstStyle/>
          <a:p>
            <a:r>
              <a:rPr lang="en-US"/>
              <a:t>Laura Terrill</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6890" y="1129125"/>
            <a:ext cx="7266952" cy="5319325"/>
          </a:xfrm>
          <a:prstGeom prst="rect">
            <a:avLst/>
          </a:prstGeom>
        </p:spPr>
      </p:pic>
    </p:spTree>
    <p:extLst>
      <p:ext uri="{BB962C8B-B14F-4D97-AF65-F5344CB8AC3E}">
        <p14:creationId xmlns:p14="http://schemas.microsoft.com/office/powerpoint/2010/main" val="154561501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17744"/>
            <a:ext cx="8153400" cy="990600"/>
          </a:xfrm>
          <a:solidFill>
            <a:schemeClr val="accent1"/>
          </a:solidFill>
        </p:spPr>
        <p:txBody>
          <a:bodyPr>
            <a:normAutofit/>
          </a:bodyPr>
          <a:lstStyle/>
          <a:p>
            <a:r>
              <a:rPr lang="en-US">
                <a:solidFill>
                  <a:schemeClr val="tx1"/>
                </a:solidFill>
              </a:rPr>
              <a:t>Guessing Meaning from Context</a:t>
            </a:r>
          </a:p>
        </p:txBody>
      </p:sp>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2" name="Slide Number Placeholder 1"/>
          <p:cNvSpPr>
            <a:spLocks noGrp="1"/>
          </p:cNvSpPr>
          <p:nvPr>
            <p:ph type="sldNum" sz="quarter" idx="12"/>
          </p:nvPr>
        </p:nvSpPr>
        <p:spPr/>
        <p:txBody>
          <a:bodyPr/>
          <a:lstStyle/>
          <a:p>
            <a:fld id="{74C2F60E-34D8-DD42-93FD-7BD7AE432328}" type="slidenum">
              <a:rPr lang="en-US"/>
              <a:pPr/>
              <a:t>44</a:t>
            </a:fld>
            <a:endParaRPr lang="en-US"/>
          </a:p>
        </p:txBody>
      </p:sp>
      <p:sp>
        <p:nvSpPr>
          <p:cNvPr id="3" name="Footer Placeholder 2"/>
          <p:cNvSpPr>
            <a:spLocks noGrp="1"/>
          </p:cNvSpPr>
          <p:nvPr>
            <p:ph type="ftr" sz="quarter" idx="11"/>
          </p:nvPr>
        </p:nvSpPr>
        <p:spPr/>
        <p:txBody>
          <a:bodyPr/>
          <a:lstStyle/>
          <a:p>
            <a:r>
              <a:rPr lang="en-US"/>
              <a:t>Laura Terrill</a:t>
            </a:r>
          </a:p>
        </p:txBody>
      </p:sp>
      <p:graphicFrame>
        <p:nvGraphicFramePr>
          <p:cNvPr id="9" name="Table 8"/>
          <p:cNvGraphicFramePr>
            <a:graphicFrameLocks noGrp="1"/>
          </p:cNvGraphicFramePr>
          <p:nvPr>
            <p:extLst>
              <p:ext uri="{D42A27DB-BD31-4B8C-83A1-F6EECF244321}">
                <p14:modId xmlns:p14="http://schemas.microsoft.com/office/powerpoint/2010/main" val="784253306"/>
              </p:ext>
            </p:extLst>
          </p:nvPr>
        </p:nvGraphicFramePr>
        <p:xfrm>
          <a:off x="122664" y="3260923"/>
          <a:ext cx="8899714" cy="3210811"/>
        </p:xfrm>
        <a:graphic>
          <a:graphicData uri="http://schemas.openxmlformats.org/drawingml/2006/table">
            <a:tbl>
              <a:tblPr firstRow="1" bandRow="1">
                <a:tableStyleId>{69CF1AB2-1976-4502-BF36-3FF5EA218861}</a:tableStyleId>
              </a:tblPr>
              <a:tblGrid>
                <a:gridCol w="1561171"/>
                <a:gridCol w="713678"/>
                <a:gridCol w="6624865"/>
              </a:tblGrid>
              <a:tr h="551614">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Infers meaning of all unfamiliar words and phrases in the text.  Inferences are accurate.</a:t>
                      </a:r>
                    </a:p>
                  </a:txBody>
                  <a:tcPr marL="68580" marR="68580" marT="0" marB="0" anchor="ctr"/>
                </a:tc>
              </a:tr>
              <a:tr h="552359">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Infers meaning of more than half of unfamiliar words and phrases in the text.  The inferences are plausible although some may not be accurate.</a:t>
                      </a:r>
                    </a:p>
                  </a:txBody>
                  <a:tcPr marL="68580" marR="68580" marT="0" marB="0" anchor="ctr"/>
                </a:tc>
              </a:tr>
              <a:tr h="446049">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Infers meaning of half of unfamiliar words and phrases in the text.  The inferences are plausible although many are not accurate.</a:t>
                      </a:r>
                    </a:p>
                  </a:txBody>
                  <a:tcPr marL="68580" marR="68580" marT="0" marB="0" anchor="ctr"/>
                </a:tc>
              </a:tr>
              <a:tr h="515930">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Infers meaning of less than  half of unfamiliar words and phrases in the text.  The  inferences are plausible although many are not accurate.</a:t>
                      </a:r>
                    </a:p>
                  </a:txBody>
                  <a:tcPr marL="68580" marR="68580" marT="0" marB="0" anchor="ctr"/>
                </a:tc>
              </a:tr>
              <a:tr h="551614">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Attempts to infer meaning but inferences are not plausible or are not in the context of the text. </a:t>
                      </a:r>
                    </a:p>
                  </a:txBody>
                  <a:tcPr marL="68580" marR="68580" marT="0" marB="0" anchor="ctr"/>
                </a:tc>
              </a:tr>
              <a:tr h="551614">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Inferences of meaning of unfamiliar words and phrases are largely inaccurate or lacking.</a:t>
                      </a:r>
                    </a:p>
                  </a:txBody>
                  <a:tcPr marL="68580" marR="68580" marT="0" marB="0" anchor="ctr"/>
                </a:tc>
              </a:tr>
            </a:tbl>
          </a:graphicData>
        </a:graphic>
      </p:graphicFrame>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 y="1344065"/>
            <a:ext cx="9144000" cy="1781136"/>
          </a:xfrm>
          <a:prstGeom prst="rect">
            <a:avLst/>
          </a:prstGeom>
        </p:spPr>
      </p:pic>
    </p:spTree>
    <p:extLst>
      <p:ext uri="{BB962C8B-B14F-4D97-AF65-F5344CB8AC3E}">
        <p14:creationId xmlns:p14="http://schemas.microsoft.com/office/powerpoint/2010/main" val="84603707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28600"/>
            <a:ext cx="8153400" cy="990600"/>
          </a:xfrm>
          <a:solidFill>
            <a:schemeClr val="accent1"/>
          </a:solidFill>
        </p:spPr>
        <p:txBody>
          <a:bodyPr>
            <a:normAutofit/>
          </a:bodyPr>
          <a:lstStyle/>
          <a:p>
            <a:r>
              <a:rPr lang="en-US">
                <a:solidFill>
                  <a:schemeClr val="tx1"/>
                </a:solidFill>
              </a:rPr>
              <a:t>Inferences</a:t>
            </a:r>
          </a:p>
        </p:txBody>
      </p:sp>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2" name="Slide Number Placeholder 1"/>
          <p:cNvSpPr>
            <a:spLocks noGrp="1"/>
          </p:cNvSpPr>
          <p:nvPr>
            <p:ph type="sldNum" sz="quarter" idx="12"/>
          </p:nvPr>
        </p:nvSpPr>
        <p:spPr/>
        <p:txBody>
          <a:bodyPr/>
          <a:lstStyle/>
          <a:p>
            <a:fld id="{74C2F60E-34D8-DD42-93FD-7BD7AE432328}" type="slidenum">
              <a:rPr lang="en-US"/>
              <a:pPr/>
              <a:t>45</a:t>
            </a:fld>
            <a:endParaRPr lang="en-US"/>
          </a:p>
        </p:txBody>
      </p:sp>
      <p:sp>
        <p:nvSpPr>
          <p:cNvPr id="3" name="Footer Placeholder 2"/>
          <p:cNvSpPr>
            <a:spLocks noGrp="1"/>
          </p:cNvSpPr>
          <p:nvPr>
            <p:ph type="ftr" sz="quarter" idx="11"/>
          </p:nvPr>
        </p:nvSpPr>
        <p:spPr/>
        <p:txBody>
          <a:bodyPr/>
          <a:lstStyle/>
          <a:p>
            <a:r>
              <a:rPr lang="en-US"/>
              <a:t>Laura Terrill</a:t>
            </a: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0" y="1299704"/>
            <a:ext cx="9131300" cy="2222500"/>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1708778399"/>
              </p:ext>
            </p:extLst>
          </p:nvPr>
        </p:nvGraphicFramePr>
        <p:xfrm>
          <a:off x="355599" y="3064511"/>
          <a:ext cx="8372349" cy="3291840"/>
        </p:xfrm>
        <a:graphic>
          <a:graphicData uri="http://schemas.openxmlformats.org/drawingml/2006/table">
            <a:tbl>
              <a:tblPr firstRow="1" bandRow="1">
                <a:tableStyleId>{69CF1AB2-1976-4502-BF36-3FF5EA218861}</a:tableStyleId>
              </a:tblPr>
              <a:tblGrid>
                <a:gridCol w="1707377"/>
                <a:gridCol w="780585"/>
                <a:gridCol w="5884387"/>
              </a:tblGrid>
              <a:tr h="4191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Infers and interprets the text’s meaning using clear evidence from the text. </a:t>
                      </a:r>
                    </a:p>
                  </a:txBody>
                  <a:tcPr marL="68580" marR="68580" marT="0" marB="0"/>
                </a:tc>
              </a:tr>
              <a:tr h="4216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Infers and interprets the text’s meaning in a partially complete and/or partially plausible  manner. </a:t>
                      </a:r>
                    </a:p>
                  </a:txBody>
                  <a:tcPr marL="68580" marR="68580" marT="0" marB="0"/>
                </a:tc>
              </a:tr>
              <a:tr h="405282">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Makes a few plausible inferences regarding the text’s meaning.</a:t>
                      </a:r>
                    </a:p>
                  </a:txBody>
                  <a:tcPr marL="68580" marR="68580" marT="0" marB="0"/>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Inferences and interpretations of the text’s meaning are incomplete and/or not supported by evidence from the text.</a:t>
                      </a:r>
                    </a:p>
                  </a:txBody>
                  <a:tcPr marL="68580" marR="68580" marT="0" marB="0"/>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Inferences are made, but they are random guesses not supported by the text. </a:t>
                      </a:r>
                    </a:p>
                  </a:txBody>
                  <a:tcPr marL="68580" marR="68580" marT="0" marB="0"/>
                </a:tc>
              </a:tr>
              <a:tr h="5359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Does not provide a response.</a:t>
                      </a:r>
                    </a:p>
                  </a:txBody>
                  <a:tcPr marL="68580" marR="68580" marT="0" marB="0" anchor="ctr"/>
                </a:tc>
              </a:tr>
            </a:tbl>
          </a:graphicData>
        </a:graphic>
      </p:graphicFrame>
    </p:spTree>
    <p:extLst>
      <p:ext uri="{BB962C8B-B14F-4D97-AF65-F5344CB8AC3E}">
        <p14:creationId xmlns:p14="http://schemas.microsoft.com/office/powerpoint/2010/main" val="85589273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Judith</a:t>
            </a:r>
          </a:p>
        </p:txBody>
      </p:sp>
      <p:sp>
        <p:nvSpPr>
          <p:cNvPr id="4" name="Footer Placeholder 3"/>
          <p:cNvSpPr>
            <a:spLocks noGrp="1"/>
          </p:cNvSpPr>
          <p:nvPr>
            <p:ph type="ftr" sz="quarter" idx="11"/>
          </p:nvPr>
        </p:nvSpPr>
        <p:spPr/>
        <p:txBody>
          <a:bodyPr/>
          <a:lstStyle/>
          <a:p>
            <a:r>
              <a:rPr lang="en-US" smtClean="0"/>
              <a:t>Laura Terrill</a:t>
            </a:r>
            <a:endParaRPr lang="en-US"/>
          </a:p>
        </p:txBody>
      </p:sp>
      <p:sp>
        <p:nvSpPr>
          <p:cNvPr id="5" name="Slide Number Placeholder 4"/>
          <p:cNvSpPr>
            <a:spLocks noGrp="1"/>
          </p:cNvSpPr>
          <p:nvPr>
            <p:ph type="sldNum" sz="quarter" idx="12"/>
          </p:nvPr>
        </p:nvSpPr>
        <p:spPr/>
        <p:txBody>
          <a:bodyPr/>
          <a:lstStyle/>
          <a:p>
            <a:fld id="{D57F1E4F-1CFF-5643-939E-02111984F565}" type="slidenum">
              <a:rPr lang="en-US" smtClean="0"/>
              <a:t>46</a:t>
            </a:fld>
            <a:endParaRPr lang="en-US"/>
          </a:p>
        </p:txBody>
      </p:sp>
      <p:sp>
        <p:nvSpPr>
          <p:cNvPr id="7" name="Content Placeholder 6"/>
          <p:cNvSpPr>
            <a:spLocks noGrp="1"/>
          </p:cNvSpPr>
          <p:nvPr>
            <p:ph idx="1"/>
          </p:nvPr>
        </p:nvSpPr>
        <p:spPr/>
        <p:txBody>
          <a:bodyPr/>
          <a:lstStyle/>
          <a:p>
            <a:pPr marL="457200" indent="-457200">
              <a:buFont typeface="+mj-lt"/>
              <a:buAutoNum type="arabicPeriod"/>
            </a:pPr>
            <a:r>
              <a:rPr lang="en-US"/>
              <a:t>Based on what you hear Judith saying, what question do you think she was asked?</a:t>
            </a:r>
          </a:p>
          <a:p>
            <a:pPr marL="457200" indent="-457200">
              <a:buFont typeface="+mj-lt"/>
              <a:buAutoNum type="arabicPeriod"/>
            </a:pPr>
            <a:endParaRPr lang="en-US"/>
          </a:p>
          <a:p>
            <a:pPr marL="457200" indent="-457200">
              <a:buFont typeface="+mj-lt"/>
              <a:buAutoNum type="arabicPeriod"/>
            </a:pPr>
            <a:r>
              <a:rPr lang="en-US"/>
              <a:t>Clearly Judith loves the beach. Why does she like the beach so much. Give at least 3 reasons. </a:t>
            </a:r>
          </a:p>
          <a:p>
            <a:pPr marL="457200" indent="-457200">
              <a:buFont typeface="+mj-lt"/>
              <a:buAutoNum type="arabicPeriod"/>
            </a:pPr>
            <a:endParaRPr lang="en-US"/>
          </a:p>
          <a:p>
            <a:pPr marL="457200" indent="-457200">
              <a:buFont typeface="+mj-lt"/>
              <a:buAutoNum type="arabicPeriod"/>
            </a:pPr>
            <a:r>
              <a:rPr lang="en-US"/>
              <a:t>What type of vacation does Judith not like and why? </a:t>
            </a:r>
          </a:p>
        </p:txBody>
      </p:sp>
    </p:spTree>
    <p:extLst>
      <p:ext uri="{BB962C8B-B14F-4D97-AF65-F5344CB8AC3E}">
        <p14:creationId xmlns:p14="http://schemas.microsoft.com/office/powerpoint/2010/main" val="27764915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783693"/>
          </a:xfrm>
          <a:solidFill>
            <a:schemeClr val="accent1"/>
          </a:solidFill>
        </p:spPr>
        <p:txBody>
          <a:bodyPr/>
          <a:lstStyle/>
          <a:p>
            <a:r>
              <a:rPr lang="en-US" smtClean="0">
                <a:solidFill>
                  <a:schemeClr val="tx1"/>
                </a:solidFill>
              </a:rPr>
              <a:t> Interpersonal Mode</a:t>
            </a:r>
            <a:endParaRPr lang="en-US">
              <a:solidFill>
                <a:schemeClr val="tx1"/>
              </a:solidFill>
            </a:endParaRPr>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rcRect l="-40678" r="-40678"/>
          <a:stretch>
            <a:fillRect/>
          </a:stretch>
        </p:blipFill>
        <p:spPr>
          <a:xfrm>
            <a:off x="2381250" y="2117725"/>
            <a:ext cx="8153400" cy="4495800"/>
          </a:xfrm>
        </p:spPr>
      </p:pic>
      <p:pic>
        <p:nvPicPr>
          <p:cNvPr id="8" name="Picture 7"/>
          <p:cNvPicPr>
            <a:picLocks/>
          </p:cNvPicPr>
          <p:nvPr/>
        </p:nvPicPr>
        <p:blipFill>
          <a:blip r:embed="rId3">
            <a:extLst>
              <a:ext uri="{28A0092B-C50C-407E-A947-70E740481C1C}">
                <a14:useLocalDpi xmlns:a14="http://schemas.microsoft.com/office/drawing/2010/main" val="0"/>
              </a:ext>
            </a:extLst>
          </a:blip>
          <a:stretch>
            <a:fillRect/>
          </a:stretch>
        </p:blipFill>
        <p:spPr>
          <a:xfrm>
            <a:off x="3229547" y="2625376"/>
            <a:ext cx="1956816" cy="1590675"/>
          </a:xfrm>
          <a:prstGeom prst="rect">
            <a:avLst/>
          </a:prstGeom>
        </p:spPr>
      </p:pic>
      <p:pic>
        <p:nvPicPr>
          <p:cNvPr id="9" name="Picture 8"/>
          <p:cNvPicPr>
            <a:picLocks/>
          </p:cNvPicPr>
          <p:nvPr/>
        </p:nvPicPr>
        <p:blipFill>
          <a:blip r:embed="rId4">
            <a:extLst>
              <a:ext uri="{28A0092B-C50C-407E-A947-70E740481C1C}">
                <a14:useLocalDpi xmlns:a14="http://schemas.microsoft.com/office/drawing/2010/main" val="0"/>
              </a:ext>
            </a:extLst>
          </a:blip>
          <a:stretch>
            <a:fillRect/>
          </a:stretch>
        </p:blipFill>
        <p:spPr>
          <a:xfrm>
            <a:off x="782956" y="3549922"/>
            <a:ext cx="1819656" cy="2057400"/>
          </a:xfrm>
          <a:prstGeom prst="rect">
            <a:avLst/>
          </a:prstGeom>
        </p:spPr>
      </p:pic>
      <p:pic>
        <p:nvPicPr>
          <p:cNvPr id="1026" name="Picture 2" descr="http://ts4.mm.bing.net/images/thumbnail.aspx?q=4936133602574715&amp;id=c7bbe95b4037a129fae1237da44ac52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29547" y="4772569"/>
            <a:ext cx="1691640" cy="18859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encrypted-tbn0.google.com/images?q=tbn:ANd9GcSIRx7FdDByfe4GopI2CFnMNoc-UZ2_RkodIhm4K8vBXAGepfMV"/>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57950" y="4752975"/>
            <a:ext cx="2057400" cy="191452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78580" y="1239139"/>
            <a:ext cx="8153400" cy="1569660"/>
          </a:xfrm>
          <a:prstGeom prst="rect">
            <a:avLst/>
          </a:prstGeom>
          <a:noFill/>
        </p:spPr>
        <p:txBody>
          <a:bodyPr wrap="square" rtlCol="0">
            <a:spAutoFit/>
          </a:bodyPr>
          <a:lstStyle/>
          <a:p>
            <a:r>
              <a:rPr lang="en-US" sz="2400"/>
              <a:t>Learners interact and negotiate meaning in spoken, signed, or written conversations to share information, reactions, feelings, and opinions. </a:t>
            </a:r>
          </a:p>
          <a:p>
            <a:endParaRPr lang="en-US" sz="2400"/>
          </a:p>
        </p:txBody>
      </p:sp>
      <p:sp>
        <p:nvSpPr>
          <p:cNvPr id="4" name="Slide Number Placeholder 3"/>
          <p:cNvSpPr>
            <a:spLocks noGrp="1"/>
          </p:cNvSpPr>
          <p:nvPr>
            <p:ph type="sldNum" sz="quarter" idx="12"/>
          </p:nvPr>
        </p:nvSpPr>
        <p:spPr/>
        <p:txBody>
          <a:bodyPr/>
          <a:lstStyle/>
          <a:p>
            <a:fld id="{74C2F60E-34D8-DD42-93FD-7BD7AE432328}" type="slidenum">
              <a:rPr lang="en-US"/>
              <a:pPr/>
              <a:t>47</a:t>
            </a:fld>
            <a:endParaRPr lang="en-US"/>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68973039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50" y="298221"/>
            <a:ext cx="7835861" cy="894960"/>
          </a:xfrm>
          <a:solidFill>
            <a:schemeClr val="accent1"/>
          </a:solidFill>
        </p:spPr>
        <p:txBody>
          <a:bodyPr/>
          <a:lstStyle/>
          <a:p>
            <a:r>
              <a:rPr lang="en-US">
                <a:solidFill>
                  <a:schemeClr val="tx1"/>
                </a:solidFill>
              </a:rPr>
              <a:t>Vacation Time — Why travel?</a:t>
            </a:r>
            <a:endParaRPr lang="en-US" sz="2800">
              <a:solidFill>
                <a:schemeClr val="tx1"/>
              </a:solidFill>
            </a:endParaRPr>
          </a:p>
        </p:txBody>
      </p:sp>
      <p:sp>
        <p:nvSpPr>
          <p:cNvPr id="5" name="Slide Number Placeholder 4"/>
          <p:cNvSpPr>
            <a:spLocks noGrp="1"/>
          </p:cNvSpPr>
          <p:nvPr>
            <p:ph type="sldNum" sz="quarter" idx="12"/>
          </p:nvPr>
        </p:nvSpPr>
        <p:spPr/>
        <p:txBody>
          <a:bodyPr/>
          <a:lstStyle/>
          <a:p>
            <a:fld id="{74C2F60E-34D8-DD42-93FD-7BD7AE432328}" type="slidenum">
              <a:rPr lang="en-US"/>
              <a:pPr/>
              <a:t>48</a:t>
            </a:fld>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2229" y="1702962"/>
            <a:ext cx="7388513" cy="4351338"/>
          </a:xfrm>
        </p:spPr>
      </p:pic>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09042052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11459"/>
            <a:ext cx="8153400" cy="990600"/>
          </a:xfrm>
        </p:spPr>
        <p:txBody>
          <a:bodyPr anchor="t">
            <a:normAutofit/>
          </a:bodyPr>
          <a:lstStyle/>
          <a:p>
            <a:pPr algn="ctr"/>
            <a:r>
              <a:rPr lang="en-US" sz="3600"/>
              <a:t>Interpersonal Rubric</a:t>
            </a:r>
          </a:p>
        </p:txBody>
      </p:sp>
      <p:graphicFrame>
        <p:nvGraphicFramePr>
          <p:cNvPr id="5" name="Content Placeholder 4"/>
          <p:cNvGraphicFramePr>
            <a:graphicFrameLocks noGrp="1"/>
          </p:cNvGraphicFramePr>
          <p:nvPr>
            <p:ph idx="1"/>
          </p:nvPr>
        </p:nvGraphicFramePr>
        <p:xfrm>
          <a:off x="63500" y="571500"/>
          <a:ext cx="8978900" cy="6220968"/>
        </p:xfrm>
        <a:graphic>
          <a:graphicData uri="http://schemas.openxmlformats.org/drawingml/2006/table">
            <a:tbl>
              <a:tblPr firstRow="1" bandRow="1">
                <a:tableStyleId>{5C22544A-7EE6-4342-B048-85BDC9FD1C3A}</a:tableStyleId>
              </a:tblPr>
              <a:tblGrid>
                <a:gridCol w="1795780"/>
                <a:gridCol w="1795780"/>
                <a:gridCol w="1795780"/>
                <a:gridCol w="1795780"/>
                <a:gridCol w="1795780"/>
              </a:tblGrid>
              <a:tr h="370840">
                <a:tc>
                  <a:txBody>
                    <a:bodyPr/>
                    <a:lstStyle/>
                    <a:p>
                      <a:endParaRPr lang="en-US"/>
                    </a:p>
                  </a:txBody>
                  <a:tcPr/>
                </a:tc>
                <a:tc>
                  <a:txBody>
                    <a:bodyPr/>
                    <a:lstStyle/>
                    <a:p>
                      <a:pPr algn="ctr"/>
                      <a:r>
                        <a:rPr lang="en-US" sz="1600"/>
                        <a:t>Strong Performance</a:t>
                      </a:r>
                    </a:p>
                    <a:p>
                      <a:pPr marL="342900" indent="-342900" algn="ctr">
                        <a:buAutoNum type="arabicPlain" startAt="10"/>
                      </a:pPr>
                      <a:r>
                        <a:rPr lang="en-US" sz="1600"/>
                        <a:t>    9</a:t>
                      </a:r>
                    </a:p>
                  </a:txBody>
                  <a:tcPr/>
                </a:tc>
                <a:tc>
                  <a:txBody>
                    <a:bodyPr/>
                    <a:lstStyle/>
                    <a:p>
                      <a:pPr algn="ctr"/>
                      <a:r>
                        <a:rPr lang="en-US" sz="1600"/>
                        <a:t>Meets</a:t>
                      </a:r>
                      <a:r>
                        <a:rPr lang="en-US" sz="1600" baseline="0"/>
                        <a:t> Expectations</a:t>
                      </a:r>
                    </a:p>
                    <a:p>
                      <a:pPr algn="ctr"/>
                      <a:r>
                        <a:rPr lang="en-US" sz="1600" baseline="0"/>
                        <a:t>8</a:t>
                      </a:r>
                      <a:endParaRPr lang="en-US" sz="1600"/>
                    </a:p>
                  </a:txBody>
                  <a:tcPr/>
                </a:tc>
                <a:tc>
                  <a:txBody>
                    <a:bodyPr/>
                    <a:lstStyle/>
                    <a:p>
                      <a:pPr algn="ctr"/>
                      <a:r>
                        <a:rPr lang="en-US" sz="1600"/>
                        <a:t>Approaches Expectations</a:t>
                      </a:r>
                    </a:p>
                    <a:p>
                      <a:pPr algn="ctr"/>
                      <a:r>
                        <a:rPr lang="en-US" sz="1600"/>
                        <a:t>7</a:t>
                      </a:r>
                    </a:p>
                  </a:txBody>
                  <a:tcPr/>
                </a:tc>
                <a:tc>
                  <a:txBody>
                    <a:bodyPr/>
                    <a:lstStyle/>
                    <a:p>
                      <a:pPr algn="ctr"/>
                      <a:r>
                        <a:rPr lang="en-US" sz="1600"/>
                        <a:t>Minimal Performance</a:t>
                      </a:r>
                    </a:p>
                    <a:p>
                      <a:pPr algn="ctr"/>
                      <a:r>
                        <a:rPr lang="en-US" sz="1600"/>
                        <a:t>6</a:t>
                      </a:r>
                    </a:p>
                  </a:txBody>
                  <a:tcPr/>
                </a:tc>
              </a:tr>
              <a:tr h="370840">
                <a:tc>
                  <a:txBody>
                    <a:bodyPr/>
                    <a:lstStyle/>
                    <a:p>
                      <a:pPr marL="0" marR="0">
                        <a:lnSpc>
                          <a:spcPct val="115000"/>
                        </a:lnSpc>
                        <a:spcBef>
                          <a:spcPts val="10"/>
                        </a:spcBef>
                        <a:spcAft>
                          <a:spcPts val="10"/>
                        </a:spcAft>
                      </a:pPr>
                      <a:r>
                        <a:rPr lang="en-US" sz="1100" b="1">
                          <a:latin typeface="+mn-lt"/>
                          <a:ea typeface="Cambria"/>
                          <a:cs typeface="Times New Roman"/>
                        </a:rPr>
                        <a:t>How well am I understood?</a:t>
                      </a:r>
                      <a:endParaRPr lang="en-US" sz="110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a:latin typeface="+mn-lt"/>
                          <a:ea typeface="Cambria"/>
                          <a:cs typeface="Times New Roman"/>
                        </a:rPr>
                        <a:t>I am easily understood. My errors in speaking are minor and do not interfere with communication.</a:t>
                      </a:r>
                    </a:p>
                  </a:txBody>
                  <a:tcPr marL="68580" marR="68580" marT="0" marB="0"/>
                </a:tc>
                <a:tc>
                  <a:txBody>
                    <a:bodyPr/>
                    <a:lstStyle/>
                    <a:p>
                      <a:pPr marL="0" marR="0">
                        <a:lnSpc>
                          <a:spcPct val="115000"/>
                        </a:lnSpc>
                        <a:spcBef>
                          <a:spcPts val="10"/>
                        </a:spcBef>
                        <a:spcAft>
                          <a:spcPts val="10"/>
                        </a:spcAft>
                      </a:pPr>
                      <a:r>
                        <a:rPr lang="en-US" sz="1100">
                          <a:latin typeface="+mn-lt"/>
                          <a:ea typeface="Cambria"/>
                          <a:cs typeface="Times New Roman"/>
                        </a:rPr>
                        <a:t>I am understood most of the time. I may need to repeat or reword occasionally. My errors in speaking do not interfere with communication.</a:t>
                      </a:r>
                    </a:p>
                  </a:txBody>
                  <a:tcPr marL="68580" marR="68580" marT="0" marB="0"/>
                </a:tc>
                <a:tc>
                  <a:txBody>
                    <a:bodyPr/>
                    <a:lstStyle/>
                    <a:p>
                      <a:pPr marL="0" marR="0">
                        <a:lnSpc>
                          <a:spcPct val="115000"/>
                        </a:lnSpc>
                        <a:spcBef>
                          <a:spcPts val="10"/>
                        </a:spcBef>
                        <a:spcAft>
                          <a:spcPts val="10"/>
                        </a:spcAft>
                      </a:pPr>
                      <a:r>
                        <a:rPr lang="en-US" sz="1100">
                          <a:latin typeface="+mn-lt"/>
                          <a:ea typeface="Cambria"/>
                          <a:cs typeface="Times New Roman"/>
                        </a:rPr>
                        <a:t>I am difficult to understand at times. I may ask for help expressing ideas. Some errors may interfere with communication.</a:t>
                      </a:r>
                    </a:p>
                  </a:txBody>
                  <a:tcPr marL="68580" marR="68580" marT="0" marB="0"/>
                </a:tc>
                <a:tc>
                  <a:txBody>
                    <a:bodyPr/>
                    <a:lstStyle/>
                    <a:p>
                      <a:pPr marL="0" marR="0">
                        <a:lnSpc>
                          <a:spcPct val="115000"/>
                        </a:lnSpc>
                        <a:spcBef>
                          <a:spcPts val="10"/>
                        </a:spcBef>
                        <a:spcAft>
                          <a:spcPts val="10"/>
                        </a:spcAft>
                      </a:pPr>
                      <a:r>
                        <a:rPr lang="en-US" sz="1100">
                          <a:latin typeface="+mn-lt"/>
                          <a:ea typeface="Cambria"/>
                          <a:cs typeface="Times New Roman"/>
                        </a:rPr>
                        <a:t>I am extremely difficult to understand. I repeat frequently. My errors interfere with communication.</a:t>
                      </a:r>
                    </a:p>
                  </a:txBody>
                  <a:tcPr marL="68580" marR="68580" marT="0" marB="0"/>
                </a:tc>
              </a:tr>
              <a:tr h="370840">
                <a:tc>
                  <a:txBody>
                    <a:bodyPr/>
                    <a:lstStyle/>
                    <a:p>
                      <a:pPr marL="0" marR="0">
                        <a:lnSpc>
                          <a:spcPct val="115000"/>
                        </a:lnSpc>
                        <a:spcBef>
                          <a:spcPts val="10"/>
                        </a:spcBef>
                        <a:spcAft>
                          <a:spcPts val="10"/>
                        </a:spcAft>
                      </a:pPr>
                      <a:r>
                        <a:rPr lang="en-US" sz="1100" b="1">
                          <a:latin typeface="+mn-lt"/>
                          <a:ea typeface="Cambria"/>
                          <a:cs typeface="Times New Roman"/>
                        </a:rPr>
                        <a:t>How involved am I in the conversation?</a:t>
                      </a:r>
                      <a:endParaRPr lang="en-US" sz="110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a:latin typeface="+mn-lt"/>
                          <a:ea typeface="Cambria"/>
                          <a:cs typeface="Times New Roman"/>
                        </a:rPr>
                        <a:t>I ask a variety of relevant questions to keep the conversation going. I respond to questions and/or add follow-up comments. I encourage others to participate.</a:t>
                      </a:r>
                    </a:p>
                  </a:txBody>
                  <a:tcPr marL="68580" marR="68580" marT="0" marB="0"/>
                </a:tc>
                <a:tc>
                  <a:txBody>
                    <a:bodyPr/>
                    <a:lstStyle/>
                    <a:p>
                      <a:pPr marL="0" marR="0">
                        <a:lnSpc>
                          <a:spcPct val="115000"/>
                        </a:lnSpc>
                        <a:spcBef>
                          <a:spcPts val="10"/>
                        </a:spcBef>
                        <a:spcAft>
                          <a:spcPts val="10"/>
                        </a:spcAft>
                      </a:pPr>
                      <a:r>
                        <a:rPr lang="en-US" sz="1100">
                          <a:latin typeface="+mn-lt"/>
                          <a:ea typeface="Cambria"/>
                          <a:cs typeface="Times New Roman"/>
                        </a:rPr>
                        <a:t>I ask relevant questions to keep the conversation going. I respond to questions and/or make a follow-up comment. I am an equal participant in conversation.</a:t>
                      </a:r>
                    </a:p>
                  </a:txBody>
                  <a:tcPr marL="68580" marR="68580" marT="0" marB="0"/>
                </a:tc>
                <a:tc>
                  <a:txBody>
                    <a:bodyPr/>
                    <a:lstStyle/>
                    <a:p>
                      <a:pPr marL="0" marR="0">
                        <a:lnSpc>
                          <a:spcPct val="115000"/>
                        </a:lnSpc>
                        <a:spcBef>
                          <a:spcPts val="10"/>
                        </a:spcBef>
                        <a:spcAft>
                          <a:spcPts val="10"/>
                        </a:spcAft>
                      </a:pPr>
                      <a:r>
                        <a:rPr lang="en-US" sz="1100">
                          <a:latin typeface="+mn-lt"/>
                          <a:ea typeface="Cambria"/>
                          <a:cs typeface="Times New Roman"/>
                        </a:rPr>
                        <a:t>I ask a few relevant questions. I give simple or minimal answers to questions.</a:t>
                      </a:r>
                    </a:p>
                  </a:txBody>
                  <a:tcPr marL="68580" marR="68580" marT="0" marB="0"/>
                </a:tc>
                <a:tc>
                  <a:txBody>
                    <a:bodyPr/>
                    <a:lstStyle/>
                    <a:p>
                      <a:pPr marL="0" marR="0">
                        <a:lnSpc>
                          <a:spcPct val="115000"/>
                        </a:lnSpc>
                        <a:spcBef>
                          <a:spcPts val="10"/>
                        </a:spcBef>
                        <a:spcAft>
                          <a:spcPts val="10"/>
                        </a:spcAft>
                      </a:pPr>
                      <a:r>
                        <a:rPr lang="en-US" sz="1100">
                          <a:latin typeface="+mn-lt"/>
                          <a:ea typeface="Cambria"/>
                          <a:cs typeface="Times New Roman"/>
                        </a:rPr>
                        <a:t>I ask random questions that may or may not be on topic. My participation is  minimal.</a:t>
                      </a:r>
                    </a:p>
                  </a:txBody>
                  <a:tcPr marL="68580" marR="68580" marT="0" marB="0"/>
                </a:tc>
              </a:tr>
              <a:tr h="370840">
                <a:tc>
                  <a:txBody>
                    <a:bodyPr/>
                    <a:lstStyle/>
                    <a:p>
                      <a:pPr marL="0" marR="0">
                        <a:lnSpc>
                          <a:spcPct val="115000"/>
                        </a:lnSpc>
                        <a:spcBef>
                          <a:spcPts val="10"/>
                        </a:spcBef>
                        <a:spcAft>
                          <a:spcPts val="10"/>
                        </a:spcAft>
                      </a:pPr>
                      <a:r>
                        <a:rPr lang="en-US" sz="1100" b="1">
                          <a:latin typeface="+mn-lt"/>
                          <a:ea typeface="Cambria"/>
                          <a:cs typeface="Times New Roman"/>
                        </a:rPr>
                        <a:t>How easily do I deliver my thoughts?</a:t>
                      </a:r>
                      <a:endParaRPr lang="en-US" sz="110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a:latin typeface="+mn-lt"/>
                          <a:ea typeface="Cambria"/>
                          <a:cs typeface="Times New Roman"/>
                        </a:rPr>
                        <a:t>My conversation flows with few pauses.</a:t>
                      </a:r>
                    </a:p>
                  </a:txBody>
                  <a:tcPr marL="68580" marR="68580" marT="0" marB="0"/>
                </a:tc>
                <a:tc>
                  <a:txBody>
                    <a:bodyPr/>
                    <a:lstStyle/>
                    <a:p>
                      <a:pPr marL="0" marR="0">
                        <a:lnSpc>
                          <a:spcPct val="115000"/>
                        </a:lnSpc>
                        <a:spcBef>
                          <a:spcPts val="10"/>
                        </a:spcBef>
                        <a:spcAft>
                          <a:spcPts val="10"/>
                        </a:spcAft>
                      </a:pPr>
                      <a:r>
                        <a:rPr lang="en-US" sz="1100">
                          <a:latin typeface="+mn-lt"/>
                          <a:ea typeface="Cambria"/>
                          <a:cs typeface="Times New Roman"/>
                        </a:rPr>
                        <a:t>I pause but my hesitations seem natural. I complete my thoughts.</a:t>
                      </a:r>
                    </a:p>
                  </a:txBody>
                  <a:tcPr marL="68580" marR="68580" marT="0" marB="0"/>
                </a:tc>
                <a:tc>
                  <a:txBody>
                    <a:bodyPr/>
                    <a:lstStyle/>
                    <a:p>
                      <a:pPr marL="0" marR="0">
                        <a:lnSpc>
                          <a:spcPct val="115000"/>
                        </a:lnSpc>
                        <a:spcBef>
                          <a:spcPts val="10"/>
                        </a:spcBef>
                        <a:spcAft>
                          <a:spcPts val="10"/>
                        </a:spcAft>
                      </a:pPr>
                      <a:r>
                        <a:rPr lang="en-US" sz="1100">
                          <a:latin typeface="+mn-lt"/>
                          <a:ea typeface="Cambria"/>
                          <a:cs typeface="Times New Roman"/>
                        </a:rPr>
                        <a:t>I hesitate often and pauses are awkward. I have few or no incomplete thoughts.</a:t>
                      </a:r>
                    </a:p>
                  </a:txBody>
                  <a:tcPr marL="68580" marR="68580" marT="0" marB="0"/>
                </a:tc>
                <a:tc>
                  <a:txBody>
                    <a:bodyPr/>
                    <a:lstStyle/>
                    <a:p>
                      <a:pPr marL="0" marR="0">
                        <a:lnSpc>
                          <a:spcPct val="115000"/>
                        </a:lnSpc>
                        <a:spcBef>
                          <a:spcPts val="10"/>
                        </a:spcBef>
                        <a:spcAft>
                          <a:spcPts val="10"/>
                        </a:spcAft>
                      </a:pPr>
                      <a:r>
                        <a:rPr lang="en-US" sz="1100">
                          <a:latin typeface="+mn-lt"/>
                          <a:ea typeface="Cambria"/>
                          <a:cs typeface="Times New Roman"/>
                        </a:rPr>
                        <a:t>My speech is slow and halting; long pauses may occur.  I struggle to complete or do not complete thoughts.</a:t>
                      </a:r>
                    </a:p>
                  </a:txBody>
                  <a:tcPr marL="68580" marR="68580" marT="0" marB="0"/>
                </a:tc>
              </a:tr>
              <a:tr h="370840">
                <a:tc>
                  <a:txBody>
                    <a:bodyPr/>
                    <a:lstStyle/>
                    <a:p>
                      <a:pPr marL="0" marR="0">
                        <a:lnSpc>
                          <a:spcPct val="115000"/>
                        </a:lnSpc>
                        <a:spcBef>
                          <a:spcPts val="10"/>
                        </a:spcBef>
                        <a:spcAft>
                          <a:spcPts val="10"/>
                        </a:spcAft>
                      </a:pPr>
                      <a:r>
                        <a:rPr lang="en-US" sz="1100" b="1">
                          <a:latin typeface="+mn-lt"/>
                          <a:ea typeface="Cambria"/>
                          <a:cs typeface="Times New Roman"/>
                        </a:rPr>
                        <a:t>How do I demonstrate that I can correctly use the new vocabulary from the unit?</a:t>
                      </a:r>
                      <a:endParaRPr lang="en-US" sz="110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a:latin typeface="+mn-lt"/>
                          <a:ea typeface="Cambria"/>
                          <a:cs typeface="Times New Roman"/>
                        </a:rPr>
                        <a:t>I successfully use many new words and personal vocabulary related to the unit. I elaborate to complete the task.</a:t>
                      </a:r>
                    </a:p>
                  </a:txBody>
                  <a:tcPr marL="68580" marR="68580" marT="0" marB="0"/>
                </a:tc>
                <a:tc>
                  <a:txBody>
                    <a:bodyPr/>
                    <a:lstStyle/>
                    <a:p>
                      <a:pPr marL="0" marR="0">
                        <a:lnSpc>
                          <a:spcPct val="115000"/>
                        </a:lnSpc>
                        <a:spcBef>
                          <a:spcPts val="10"/>
                        </a:spcBef>
                        <a:spcAft>
                          <a:spcPts val="10"/>
                        </a:spcAft>
                      </a:pPr>
                      <a:r>
                        <a:rPr lang="en-US" sz="1100">
                          <a:latin typeface="+mn-lt"/>
                          <a:ea typeface="Cambria"/>
                          <a:cs typeface="Times New Roman"/>
                        </a:rPr>
                        <a:t>I successfully use new words related to the unit to complete the task.</a:t>
                      </a:r>
                    </a:p>
                  </a:txBody>
                  <a:tcPr marL="68580" marR="68580" marT="0" marB="0"/>
                </a:tc>
                <a:tc>
                  <a:txBody>
                    <a:bodyPr/>
                    <a:lstStyle/>
                    <a:p>
                      <a:pPr marL="0" marR="0">
                        <a:lnSpc>
                          <a:spcPct val="115000"/>
                        </a:lnSpc>
                        <a:spcBef>
                          <a:spcPts val="10"/>
                        </a:spcBef>
                        <a:spcAft>
                          <a:spcPts val="10"/>
                        </a:spcAft>
                      </a:pPr>
                      <a:r>
                        <a:rPr lang="en-US" sz="1100">
                          <a:latin typeface="+mn-lt"/>
                          <a:ea typeface="Cambria"/>
                          <a:cs typeface="Times New Roman"/>
                        </a:rPr>
                        <a:t>I successfully use a few of the new words related to the unit to partially complete the task.</a:t>
                      </a:r>
                    </a:p>
                  </a:txBody>
                  <a:tcPr marL="68580" marR="68580" marT="0" marB="0"/>
                </a:tc>
                <a:tc>
                  <a:txBody>
                    <a:bodyPr/>
                    <a:lstStyle/>
                    <a:p>
                      <a:pPr marL="0" marR="0">
                        <a:lnSpc>
                          <a:spcPct val="115000"/>
                        </a:lnSpc>
                        <a:spcBef>
                          <a:spcPts val="10"/>
                        </a:spcBef>
                        <a:spcAft>
                          <a:spcPts val="10"/>
                        </a:spcAft>
                      </a:pPr>
                      <a:r>
                        <a:rPr lang="en-US" sz="1100">
                          <a:latin typeface="+mn-lt"/>
                          <a:ea typeface="Cambria"/>
                          <a:cs typeface="Times New Roman"/>
                        </a:rPr>
                        <a:t>I rely on simple and very familiar vocabulary to partially complete the task.</a:t>
                      </a:r>
                    </a:p>
                  </a:txBody>
                  <a:tcPr marL="68580" marR="68580" marT="0" marB="0"/>
                </a:tc>
              </a:tr>
              <a:tr h="370840">
                <a:tc>
                  <a:txBody>
                    <a:bodyPr/>
                    <a:lstStyle/>
                    <a:p>
                      <a:pPr marL="0" marR="0">
                        <a:lnSpc>
                          <a:spcPct val="115000"/>
                        </a:lnSpc>
                        <a:spcBef>
                          <a:spcPts val="10"/>
                        </a:spcBef>
                        <a:spcAft>
                          <a:spcPts val="10"/>
                        </a:spcAft>
                      </a:pPr>
                      <a:r>
                        <a:rPr lang="en-US" sz="1100" b="1">
                          <a:latin typeface="+mn-lt"/>
                          <a:ea typeface="Cambria"/>
                          <a:cs typeface="Times New Roman"/>
                        </a:rPr>
                        <a:t>What cultural knowledge and understandings do I share?</a:t>
                      </a:r>
                      <a:endParaRPr lang="en-US" sz="110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a:latin typeface="+mn-lt"/>
                          <a:ea typeface="Cambria"/>
                          <a:cs typeface="Times New Roman"/>
                        </a:rPr>
                        <a:t>I add relevant information about the target culture. I use cultural gestures and/or expressions appropriately.</a:t>
                      </a:r>
                    </a:p>
                  </a:txBody>
                  <a:tcPr marL="68580" marR="68580" marT="0" marB="0"/>
                </a:tc>
                <a:tc>
                  <a:txBody>
                    <a:bodyPr/>
                    <a:lstStyle/>
                    <a:p>
                      <a:pPr marL="0" marR="0">
                        <a:lnSpc>
                          <a:spcPct val="115000"/>
                        </a:lnSpc>
                        <a:spcBef>
                          <a:spcPts val="10"/>
                        </a:spcBef>
                        <a:spcAft>
                          <a:spcPts val="10"/>
                        </a:spcAft>
                      </a:pPr>
                      <a:r>
                        <a:rPr lang="en-US" sz="1100">
                          <a:latin typeface="+mn-lt"/>
                          <a:ea typeface="Cambria"/>
                          <a:cs typeface="Times New Roman"/>
                        </a:rPr>
                        <a:t>I refer to relevant information about the target culture. I may use cultural gestures and/or expressions appropriately.</a:t>
                      </a:r>
                    </a:p>
                  </a:txBody>
                  <a:tcPr marL="68580" marR="68580" marT="0" marB="0"/>
                </a:tc>
                <a:tc>
                  <a:txBody>
                    <a:bodyPr/>
                    <a:lstStyle/>
                    <a:p>
                      <a:pPr marL="0" marR="0">
                        <a:lnSpc>
                          <a:spcPct val="115000"/>
                        </a:lnSpc>
                        <a:spcBef>
                          <a:spcPts val="10"/>
                        </a:spcBef>
                        <a:spcAft>
                          <a:spcPts val="10"/>
                        </a:spcAft>
                      </a:pPr>
                      <a:r>
                        <a:rPr lang="en-US" sz="1100">
                          <a:latin typeface="+mn-lt"/>
                          <a:ea typeface="Cambria"/>
                          <a:cs typeface="Times New Roman"/>
                        </a:rPr>
                        <a:t>I make limited or no references to the target culture. I may use a cultural gesture or expression.</a:t>
                      </a:r>
                    </a:p>
                  </a:txBody>
                  <a:tcPr marL="68580" marR="68580" marT="0" marB="0"/>
                </a:tc>
                <a:tc>
                  <a:txBody>
                    <a:bodyPr/>
                    <a:lstStyle/>
                    <a:p>
                      <a:pPr marL="0" marR="0">
                        <a:lnSpc>
                          <a:spcPct val="115000"/>
                        </a:lnSpc>
                        <a:spcBef>
                          <a:spcPts val="10"/>
                        </a:spcBef>
                        <a:spcAft>
                          <a:spcPts val="10"/>
                        </a:spcAft>
                      </a:pPr>
                      <a:r>
                        <a:rPr lang="en-US" sz="1100">
                          <a:latin typeface="+mn-lt"/>
                          <a:ea typeface="Cambria"/>
                          <a:cs typeface="Times New Roman"/>
                        </a:rPr>
                        <a:t>I respond only from the personal point of view or my own perspective.</a:t>
                      </a:r>
                    </a:p>
                  </a:txBody>
                  <a:tcPr marL="68580" marR="68580" marT="0" marB="0"/>
                </a:tc>
              </a:tr>
            </a:tbl>
          </a:graphicData>
        </a:graphic>
      </p:graphicFrame>
      <p:sp>
        <p:nvSpPr>
          <p:cNvPr id="3" name="Slide Number Placeholder 2"/>
          <p:cNvSpPr>
            <a:spLocks noGrp="1"/>
          </p:cNvSpPr>
          <p:nvPr>
            <p:ph type="sldNum" sz="quarter" idx="12"/>
          </p:nvPr>
        </p:nvSpPr>
        <p:spPr/>
        <p:txBody>
          <a:bodyPr/>
          <a:lstStyle/>
          <a:p>
            <a:fld id="{74C2F60E-34D8-DD42-93FD-7BD7AE432328}" type="slidenum">
              <a:rPr lang="en-US"/>
              <a:pPr/>
              <a:t>49</a:t>
            </a:fld>
            <a:endParaRPr lang="en-US"/>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723033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26052"/>
          </a:xfrm>
        </p:spPr>
        <p:txBody>
          <a:bodyPr>
            <a:normAutofit/>
          </a:bodyPr>
          <a:lstStyle/>
          <a:p>
            <a:pPr algn="ctr"/>
            <a:r>
              <a:rPr lang="en-US" sz="3600" dirty="0">
                <a:solidFill>
                  <a:schemeClr val="tx1"/>
                </a:solidFill>
              </a:rPr>
              <a:t>What does it mean to be proficient?</a:t>
            </a:r>
          </a:p>
        </p:txBody>
      </p:sp>
      <p:sp>
        <p:nvSpPr>
          <p:cNvPr id="13" name="Slide Number Placeholder 12"/>
          <p:cNvSpPr>
            <a:spLocks noGrp="1"/>
          </p:cNvSpPr>
          <p:nvPr>
            <p:ph type="sldNum" sz="quarter" idx="12"/>
          </p:nvPr>
        </p:nvSpPr>
        <p:spPr/>
        <p:txBody>
          <a:bodyPr>
            <a:normAutofit/>
          </a:bodyPr>
          <a:lstStyle/>
          <a:p>
            <a:fld id="{74C2F60E-34D8-DD42-93FD-7BD7AE432328}" type="slidenum">
              <a:rPr lang="en-US"/>
              <a:pPr/>
              <a:t>5</a:t>
            </a:fld>
            <a:endParaRPr lang="en-US" dirty="0"/>
          </a:p>
        </p:txBody>
      </p:sp>
      <p:pic>
        <p:nvPicPr>
          <p:cNvPr id="9" name="Picture 8" descr="images-2.jpeg"/>
          <p:cNvPicPr>
            <a:picLocks noChangeAspect="1"/>
          </p:cNvPicPr>
          <p:nvPr/>
        </p:nvPicPr>
        <p:blipFill>
          <a:blip r:embed="rId3"/>
          <a:stretch>
            <a:fillRect/>
          </a:stretch>
        </p:blipFill>
        <p:spPr>
          <a:xfrm>
            <a:off x="850900" y="4016502"/>
            <a:ext cx="3302000" cy="2463800"/>
          </a:xfrm>
          <a:prstGeom prst="rect">
            <a:avLst/>
          </a:prstGeom>
        </p:spPr>
      </p:pic>
      <p:pic>
        <p:nvPicPr>
          <p:cNvPr id="10" name="Picture 9" descr="images-3.jpeg"/>
          <p:cNvPicPr>
            <a:picLocks noChangeAspect="1"/>
          </p:cNvPicPr>
          <p:nvPr/>
        </p:nvPicPr>
        <p:blipFill>
          <a:blip r:embed="rId4"/>
          <a:stretch>
            <a:fillRect/>
          </a:stretch>
        </p:blipFill>
        <p:spPr>
          <a:xfrm>
            <a:off x="4853974" y="4156201"/>
            <a:ext cx="3492500" cy="2324100"/>
          </a:xfrm>
          <a:prstGeom prst="rect">
            <a:avLst/>
          </a:prstGeom>
        </p:spPr>
      </p:pic>
      <p:pic>
        <p:nvPicPr>
          <p:cNvPr id="12" name="Picture 11" descr="Unknown.jpeg"/>
          <p:cNvPicPr>
            <a:picLocks noChangeAspect="1"/>
          </p:cNvPicPr>
          <p:nvPr/>
        </p:nvPicPr>
        <p:blipFill>
          <a:blip r:embed="rId5"/>
          <a:stretch>
            <a:fillRect/>
          </a:stretch>
        </p:blipFill>
        <p:spPr>
          <a:xfrm>
            <a:off x="262545" y="1726702"/>
            <a:ext cx="2795566" cy="2093976"/>
          </a:xfrm>
          <a:prstGeom prst="rect">
            <a:avLst/>
          </a:prstGeom>
        </p:spPr>
      </p:pic>
      <p:pic>
        <p:nvPicPr>
          <p:cNvPr id="14" name="Picture 13" descr="Unknown-1.jpeg"/>
          <p:cNvPicPr>
            <a:picLocks noChangeAspect="1"/>
          </p:cNvPicPr>
          <p:nvPr/>
        </p:nvPicPr>
        <p:blipFill>
          <a:blip r:embed="rId6"/>
          <a:stretch>
            <a:fillRect/>
          </a:stretch>
        </p:blipFill>
        <p:spPr>
          <a:xfrm>
            <a:off x="3179454" y="1411865"/>
            <a:ext cx="2209800" cy="2451100"/>
          </a:xfrm>
          <a:prstGeom prst="rect">
            <a:avLst/>
          </a:prstGeom>
        </p:spPr>
      </p:pic>
      <p:pic>
        <p:nvPicPr>
          <p:cNvPr id="17" name="Picture 16" descr="images-2.jpeg"/>
          <p:cNvPicPr>
            <a:picLocks noChangeAspect="1"/>
          </p:cNvPicPr>
          <p:nvPr/>
        </p:nvPicPr>
        <p:blipFill>
          <a:blip r:embed="rId7"/>
          <a:stretch>
            <a:fillRect/>
          </a:stretch>
        </p:blipFill>
        <p:spPr>
          <a:xfrm>
            <a:off x="5510597" y="1586240"/>
            <a:ext cx="3429000" cy="2374900"/>
          </a:xfrm>
          <a:prstGeom prst="rect">
            <a:avLst/>
          </a:prstGeom>
        </p:spPr>
      </p:pic>
      <p:pic>
        <p:nvPicPr>
          <p:cNvPr id="11" name="Picture 10" descr="images-2.jpeg"/>
          <p:cNvPicPr>
            <a:picLocks noChangeAspect="1"/>
          </p:cNvPicPr>
          <p:nvPr/>
        </p:nvPicPr>
        <p:blipFill>
          <a:blip r:embed="rId8"/>
          <a:stretch>
            <a:fillRect/>
          </a:stretch>
        </p:blipFill>
        <p:spPr>
          <a:xfrm rot="20518082">
            <a:off x="2783034" y="1831858"/>
            <a:ext cx="3449492" cy="3977640"/>
          </a:xfrm>
          <a:prstGeom prst="rect">
            <a:avLst/>
          </a:prstGeom>
        </p:spPr>
      </p:pic>
    </p:spTree>
    <p:extLst>
      <p:ext uri="{BB962C8B-B14F-4D97-AF65-F5344CB8AC3E}">
        <p14:creationId xmlns:p14="http://schemas.microsoft.com/office/powerpoint/2010/main" val="51806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06474"/>
          </a:xfrm>
          <a:solidFill>
            <a:schemeClr val="accent1"/>
          </a:solidFill>
        </p:spPr>
        <p:txBody>
          <a:bodyPr>
            <a:normAutofit/>
          </a:bodyPr>
          <a:lstStyle/>
          <a:p>
            <a:pPr algn="ctr"/>
            <a:r>
              <a:rPr lang="en-US" sz="4000">
                <a:solidFill>
                  <a:schemeClr val="tx1"/>
                </a:solidFill>
              </a:rPr>
              <a:t>Interpersonal Assessment Guidelines</a:t>
            </a:r>
          </a:p>
        </p:txBody>
      </p:sp>
      <p:sp>
        <p:nvSpPr>
          <p:cNvPr id="3" name="Content Placeholder 2"/>
          <p:cNvSpPr>
            <a:spLocks noGrp="1"/>
          </p:cNvSpPr>
          <p:nvPr>
            <p:ph idx="1"/>
          </p:nvPr>
        </p:nvSpPr>
        <p:spPr/>
        <p:txBody>
          <a:bodyPr>
            <a:normAutofit lnSpcReduction="10000"/>
          </a:bodyPr>
          <a:lstStyle/>
          <a:p>
            <a:pPr lvl="0"/>
            <a:r>
              <a:rPr lang="en-US"/>
              <a:t>The assessment is between 2 students who are selected at random.</a:t>
            </a:r>
          </a:p>
          <a:p>
            <a:pPr lvl="0"/>
            <a:r>
              <a:rPr lang="en-US"/>
              <a:t>Students are given up to 2 minutes to show what they can do. </a:t>
            </a:r>
          </a:p>
          <a:p>
            <a:pPr lvl="0"/>
            <a:r>
              <a:rPr lang="en-US"/>
              <a:t>If a prompt requires images, they should be images that have been used throughout the unit and images that reflect the target culture.</a:t>
            </a:r>
          </a:p>
          <a:p>
            <a:pPr lvl="0"/>
            <a:r>
              <a:rPr lang="en-US"/>
              <a:t>Retakes are allowed. The second score counts. There is no need to change the prompt. If images were used, the images would be different.</a:t>
            </a:r>
          </a:p>
          <a:p>
            <a:pPr lvl="0"/>
            <a:r>
              <a:rPr lang="en-US"/>
              <a:t>If doing the Global project, the images can come from what was shared by students during the class. </a:t>
            </a:r>
          </a:p>
          <a:p>
            <a:endParaRPr lang="en-US"/>
          </a:p>
        </p:txBody>
      </p:sp>
      <p:sp>
        <p:nvSpPr>
          <p:cNvPr id="4" name="Slide Number Placeholder 3"/>
          <p:cNvSpPr>
            <a:spLocks noGrp="1"/>
          </p:cNvSpPr>
          <p:nvPr>
            <p:ph type="sldNum" sz="quarter" idx="12"/>
          </p:nvPr>
        </p:nvSpPr>
        <p:spPr/>
        <p:txBody>
          <a:bodyPr/>
          <a:lstStyle/>
          <a:p>
            <a:fld id="{74C2F60E-34D8-DD42-93FD-7BD7AE432328}" type="slidenum">
              <a:rPr lang="en-US"/>
              <a:pPr/>
              <a:t>50</a:t>
            </a:fld>
            <a:endParaRPr lang="en-US"/>
          </a:p>
        </p:txBody>
      </p:sp>
      <p:sp>
        <p:nvSpPr>
          <p:cNvPr id="5" name="Footer Placeholder 4"/>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87447903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ooter Placeholder 23"/>
          <p:cNvSpPr>
            <a:spLocks noGrp="1"/>
          </p:cNvSpPr>
          <p:nvPr>
            <p:ph type="ftr" sz="quarter" idx="11"/>
          </p:nvPr>
        </p:nvSpPr>
        <p:spPr/>
        <p:txBody>
          <a:bodyPr/>
          <a:lstStyle/>
          <a:p>
            <a:r>
              <a:rPr lang="en-US"/>
              <a:t>Laura Terrill</a:t>
            </a:r>
          </a:p>
        </p:txBody>
      </p:sp>
      <p:sp>
        <p:nvSpPr>
          <p:cNvPr id="199682" name="Title 1"/>
          <p:cNvSpPr>
            <a:spLocks noGrp="1"/>
          </p:cNvSpPr>
          <p:nvPr>
            <p:ph type="title" idx="4294967295"/>
          </p:nvPr>
        </p:nvSpPr>
        <p:spPr>
          <a:xfrm>
            <a:off x="356077" y="224500"/>
            <a:ext cx="2349023" cy="859178"/>
          </a:xfrm>
          <a:solidFill>
            <a:schemeClr val="accent1"/>
          </a:solidFill>
        </p:spPr>
        <p:txBody>
          <a:bodyPr>
            <a:normAutofit/>
          </a:bodyPr>
          <a:lstStyle/>
          <a:p>
            <a:pPr algn="ctr" eaLnBrk="1" hangingPunct="1"/>
            <a:r>
              <a:rPr lang="en-US" sz="3200">
                <a:solidFill>
                  <a:schemeClr val="tx1"/>
                </a:solidFill>
                <a:ea typeface="ＭＳ Ｐゴシック" pitchFamily="-105" charset="-128"/>
                <a:cs typeface="ＭＳ Ｐゴシック" pitchFamily="-105" charset="-128"/>
              </a:rPr>
              <a:t>Testing Day</a:t>
            </a:r>
          </a:p>
        </p:txBody>
      </p:sp>
      <p:sp>
        <p:nvSpPr>
          <p:cNvPr id="199683" name="Content Placeholder 7"/>
          <p:cNvSpPr>
            <a:spLocks noGrp="1"/>
          </p:cNvSpPr>
          <p:nvPr>
            <p:ph idx="4294967295"/>
          </p:nvPr>
        </p:nvSpPr>
        <p:spPr>
          <a:xfrm>
            <a:off x="3054122" y="302756"/>
            <a:ext cx="6022975" cy="5304947"/>
          </a:xfrm>
        </p:spPr>
        <p:txBody>
          <a:bodyPr>
            <a:noAutofit/>
          </a:bodyPr>
          <a:lstStyle/>
          <a:p>
            <a:pPr eaLnBrk="1" hangingPunct="1"/>
            <a:r>
              <a:rPr lang="en-US" sz="2000">
                <a:ea typeface="Cambria" pitchFamily="-105" charset="0"/>
                <a:cs typeface="Cambria" pitchFamily="-105" charset="0"/>
              </a:rPr>
              <a:t>Use the technology that is available to you, low-tech options will work</a:t>
            </a:r>
          </a:p>
          <a:p>
            <a:pPr eaLnBrk="1" hangingPunct="1"/>
            <a:r>
              <a:rPr lang="en-US" sz="2000">
                <a:ea typeface="Cambria" pitchFamily="-105" charset="0"/>
                <a:cs typeface="Cambria" pitchFamily="-105" charset="0"/>
              </a:rPr>
              <a:t>Select random partners on the day of the test, determine and post the order</a:t>
            </a:r>
          </a:p>
          <a:p>
            <a:pPr eaLnBrk="1" hangingPunct="1"/>
            <a:r>
              <a:rPr lang="en-US" sz="2000">
                <a:ea typeface="Cambria" pitchFamily="-105" charset="0"/>
                <a:cs typeface="Cambria" pitchFamily="-105" charset="0"/>
              </a:rPr>
              <a:t>Assign work to students, often a presentational assessment will work well</a:t>
            </a:r>
          </a:p>
          <a:p>
            <a:pPr eaLnBrk="1" hangingPunct="1"/>
            <a:r>
              <a:rPr lang="en-US" sz="2000">
                <a:ea typeface="Cambria" pitchFamily="-105" charset="0"/>
                <a:cs typeface="Cambria" pitchFamily="-105" charset="0"/>
              </a:rPr>
              <a:t>Create an ondeck area where each pair draws a situation at random, practices for 2 minutes and prepares to take either part</a:t>
            </a:r>
          </a:p>
          <a:p>
            <a:pPr eaLnBrk="1" hangingPunct="1"/>
            <a:r>
              <a:rPr lang="en-US" sz="2000">
                <a:ea typeface="Cambria" pitchFamily="-105" charset="0"/>
                <a:cs typeface="Cambria" pitchFamily="-105" charset="0"/>
              </a:rPr>
              <a:t>Move the ondeck students to a station in front of you. Give students up to 2 minutes to complete the task and indicate which partner should start the conversation. </a:t>
            </a:r>
          </a:p>
          <a:p>
            <a:pPr eaLnBrk="1" hangingPunct="1"/>
            <a:r>
              <a:rPr lang="en-US" sz="2000">
                <a:ea typeface="Cambria" pitchFamily="-105" charset="0"/>
                <a:cs typeface="Cambria" pitchFamily="-105" charset="0"/>
              </a:rPr>
              <a:t>Call time if necessary. Mark the rubric before asking the next pair to move to the station in front of you. </a:t>
            </a:r>
          </a:p>
          <a:p>
            <a:pPr marL="0" indent="0" eaLnBrk="1" hangingPunct="1">
              <a:buNone/>
            </a:pPr>
            <a:endParaRPr lang="en-US" sz="2000">
              <a:ea typeface="Cambria" pitchFamily="-105" charset="0"/>
              <a:cs typeface="Cambria" pitchFamily="-105" charset="0"/>
            </a:endParaRPr>
          </a:p>
        </p:txBody>
      </p:sp>
      <p:grpSp>
        <p:nvGrpSpPr>
          <p:cNvPr id="2" name="Group 34"/>
          <p:cNvGrpSpPr>
            <a:grpSpLocks/>
          </p:cNvGrpSpPr>
          <p:nvPr/>
        </p:nvGrpSpPr>
        <p:grpSpPr bwMode="auto">
          <a:xfrm>
            <a:off x="228600" y="1395413"/>
            <a:ext cx="2840038" cy="1905000"/>
            <a:chOff x="228600" y="1394936"/>
            <a:chExt cx="2839903" cy="1905000"/>
          </a:xfrm>
        </p:grpSpPr>
        <p:pic>
          <p:nvPicPr>
            <p:cNvPr id="199699" name="Picture 8"/>
            <p:cNvPicPr>
              <a:picLocks noChangeAspect="1"/>
            </p:cNvPicPr>
            <p:nvPr/>
          </p:nvPicPr>
          <p:blipFill>
            <a:blip r:embed="rId3"/>
            <a:srcRect/>
            <a:stretch>
              <a:fillRect/>
            </a:stretch>
          </p:blipFill>
          <p:spPr bwMode="auto">
            <a:xfrm>
              <a:off x="609600" y="1828800"/>
              <a:ext cx="717550" cy="1346200"/>
            </a:xfrm>
            <a:prstGeom prst="rect">
              <a:avLst/>
            </a:prstGeom>
            <a:noFill/>
            <a:ln w="9525">
              <a:noFill/>
              <a:miter lim="800000"/>
              <a:headEnd/>
              <a:tailEnd/>
            </a:ln>
          </p:spPr>
        </p:pic>
        <p:sp>
          <p:nvSpPr>
            <p:cNvPr id="199700" name="TextBox 20"/>
            <p:cNvSpPr txBox="1">
              <a:spLocks noChangeArrowheads="1"/>
            </p:cNvSpPr>
            <p:nvPr/>
          </p:nvSpPr>
          <p:spPr bwMode="auto">
            <a:xfrm>
              <a:off x="794641" y="1459468"/>
              <a:ext cx="1456724" cy="369332"/>
            </a:xfrm>
            <a:prstGeom prst="rect">
              <a:avLst/>
            </a:prstGeom>
            <a:noFill/>
            <a:ln w="9525">
              <a:noFill/>
              <a:miter lim="800000"/>
              <a:headEnd/>
              <a:tailEnd/>
            </a:ln>
          </p:spPr>
          <p:txBody>
            <a:bodyPr wrap="none">
              <a:prstTxWarp prst="textNoShape">
                <a:avLst/>
              </a:prstTxWarp>
              <a:spAutoFit/>
            </a:bodyPr>
            <a:lstStyle/>
            <a:p>
              <a:r>
                <a:rPr lang="en-US"/>
                <a:t>On-deck Area</a:t>
              </a:r>
            </a:p>
          </p:txBody>
        </p:sp>
        <p:sp>
          <p:nvSpPr>
            <p:cNvPr id="199701" name="TextBox 21"/>
            <p:cNvSpPr txBox="1">
              <a:spLocks noChangeArrowheads="1"/>
            </p:cNvSpPr>
            <p:nvPr/>
          </p:nvSpPr>
          <p:spPr bwMode="auto">
            <a:xfrm>
              <a:off x="1320793" y="2004536"/>
              <a:ext cx="1747710" cy="1077218"/>
            </a:xfrm>
            <a:prstGeom prst="rect">
              <a:avLst/>
            </a:prstGeom>
            <a:noFill/>
            <a:ln w="9525">
              <a:noFill/>
              <a:miter lim="800000"/>
              <a:headEnd/>
              <a:tailEnd/>
            </a:ln>
          </p:spPr>
          <p:txBody>
            <a:bodyPr>
              <a:prstTxWarp prst="textNoShape">
                <a:avLst/>
              </a:prstTxWarp>
              <a:spAutoFit/>
            </a:bodyPr>
            <a:lstStyle/>
            <a:p>
              <a:r>
                <a:rPr lang="en-US" sz="1600"/>
                <a:t>Students:</a:t>
              </a:r>
            </a:p>
            <a:p>
              <a:pPr>
                <a:buFont typeface="Arial" pitchFamily="-105" charset="0"/>
                <a:buChar char="•"/>
              </a:pPr>
              <a:r>
                <a:rPr lang="en-US" sz="1600"/>
                <a:t>Select images</a:t>
              </a:r>
            </a:p>
            <a:p>
              <a:pPr>
                <a:buFont typeface="Arial" pitchFamily="-105" charset="0"/>
                <a:buChar char="•"/>
              </a:pPr>
              <a:r>
                <a:rPr lang="en-US" sz="1600"/>
                <a:t>Practice both roles</a:t>
              </a:r>
            </a:p>
          </p:txBody>
        </p:sp>
        <p:sp>
          <p:nvSpPr>
            <p:cNvPr id="29" name="Octagon 28"/>
            <p:cNvSpPr/>
            <p:nvPr/>
          </p:nvSpPr>
          <p:spPr>
            <a:xfrm>
              <a:off x="228600" y="1394936"/>
              <a:ext cx="2590679" cy="1905000"/>
            </a:xfrm>
            <a:prstGeom prst="octagon">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9703" name="TextBox 29"/>
            <p:cNvSpPr txBox="1">
              <a:spLocks noChangeArrowheads="1"/>
            </p:cNvSpPr>
            <p:nvPr/>
          </p:nvSpPr>
          <p:spPr bwMode="auto">
            <a:xfrm>
              <a:off x="228600" y="2133600"/>
              <a:ext cx="359932" cy="369332"/>
            </a:xfrm>
            <a:prstGeom prst="rect">
              <a:avLst/>
            </a:prstGeom>
            <a:noFill/>
            <a:ln w="9525">
              <a:noFill/>
              <a:miter lim="800000"/>
              <a:headEnd/>
              <a:tailEnd/>
            </a:ln>
          </p:spPr>
          <p:txBody>
            <a:bodyPr wrap="none">
              <a:prstTxWarp prst="textNoShape">
                <a:avLst/>
              </a:prstTxWarp>
              <a:spAutoFit/>
            </a:bodyPr>
            <a:lstStyle/>
            <a:p>
              <a:r>
                <a:rPr lang="en-US"/>
                <a:t>1.</a:t>
              </a:r>
            </a:p>
          </p:txBody>
        </p:sp>
      </p:grpSp>
      <p:grpSp>
        <p:nvGrpSpPr>
          <p:cNvPr id="3" name="Group 27"/>
          <p:cNvGrpSpPr>
            <a:grpSpLocks/>
          </p:cNvGrpSpPr>
          <p:nvPr/>
        </p:nvGrpSpPr>
        <p:grpSpPr bwMode="auto">
          <a:xfrm>
            <a:off x="76200" y="4419600"/>
            <a:ext cx="3962400" cy="2133600"/>
            <a:chOff x="76200" y="4419600"/>
            <a:chExt cx="3962400" cy="2133600"/>
          </a:xfrm>
        </p:grpSpPr>
        <p:pic>
          <p:nvPicPr>
            <p:cNvPr id="199692" name="Picture 18" descr="teachhead10-4c.gif"/>
            <p:cNvPicPr>
              <a:picLocks noChangeAspect="1"/>
            </p:cNvPicPr>
            <p:nvPr/>
          </p:nvPicPr>
          <p:blipFill>
            <a:blip r:embed="rId4"/>
            <a:srcRect/>
            <a:stretch>
              <a:fillRect/>
            </a:stretch>
          </p:blipFill>
          <p:spPr bwMode="auto">
            <a:xfrm>
              <a:off x="356077" y="5507391"/>
              <a:ext cx="889000" cy="705866"/>
            </a:xfrm>
            <a:prstGeom prst="rect">
              <a:avLst/>
            </a:prstGeom>
            <a:noFill/>
            <a:ln w="9525">
              <a:noFill/>
              <a:miter lim="800000"/>
              <a:headEnd/>
              <a:tailEnd/>
            </a:ln>
          </p:spPr>
        </p:pic>
        <p:pic>
          <p:nvPicPr>
            <p:cNvPr id="199693" name="Picture 14" descr="answer-girl2-color.gif"/>
            <p:cNvPicPr>
              <a:picLocks noChangeAspect="1"/>
            </p:cNvPicPr>
            <p:nvPr/>
          </p:nvPicPr>
          <p:blipFill>
            <a:blip r:embed="rId5"/>
            <a:srcRect/>
            <a:stretch>
              <a:fillRect/>
            </a:stretch>
          </p:blipFill>
          <p:spPr bwMode="auto">
            <a:xfrm>
              <a:off x="1194277" y="5354991"/>
              <a:ext cx="514350" cy="617220"/>
            </a:xfrm>
            <a:prstGeom prst="rect">
              <a:avLst/>
            </a:prstGeom>
            <a:noFill/>
            <a:ln w="9525">
              <a:noFill/>
              <a:miter lim="800000"/>
              <a:headEnd/>
              <a:tailEnd/>
            </a:ln>
          </p:spPr>
        </p:pic>
        <p:pic>
          <p:nvPicPr>
            <p:cNvPr id="199694" name="Picture 13" descr="answer-boy-color.gif"/>
            <p:cNvPicPr>
              <a:picLocks noChangeAspect="1"/>
            </p:cNvPicPr>
            <p:nvPr/>
          </p:nvPicPr>
          <p:blipFill>
            <a:blip r:embed="rId6"/>
            <a:srcRect/>
            <a:stretch>
              <a:fillRect/>
            </a:stretch>
          </p:blipFill>
          <p:spPr bwMode="auto">
            <a:xfrm>
              <a:off x="889477" y="4890171"/>
              <a:ext cx="514350" cy="617220"/>
            </a:xfrm>
            <a:prstGeom prst="rect">
              <a:avLst/>
            </a:prstGeom>
            <a:noFill/>
            <a:ln w="9525">
              <a:noFill/>
              <a:miter lim="800000"/>
              <a:headEnd/>
              <a:tailEnd/>
            </a:ln>
          </p:spPr>
        </p:pic>
        <p:sp>
          <p:nvSpPr>
            <p:cNvPr id="199695" name="TextBox 22"/>
            <p:cNvSpPr txBox="1">
              <a:spLocks noChangeArrowheads="1"/>
            </p:cNvSpPr>
            <p:nvPr/>
          </p:nvSpPr>
          <p:spPr bwMode="auto">
            <a:xfrm>
              <a:off x="1143472" y="4572000"/>
              <a:ext cx="1879729" cy="369332"/>
            </a:xfrm>
            <a:prstGeom prst="rect">
              <a:avLst/>
            </a:prstGeom>
            <a:noFill/>
            <a:ln w="9525">
              <a:noFill/>
              <a:miter lim="800000"/>
              <a:headEnd/>
              <a:tailEnd/>
            </a:ln>
          </p:spPr>
          <p:txBody>
            <a:bodyPr wrap="none">
              <a:prstTxWarp prst="textNoShape">
                <a:avLst/>
              </a:prstTxWarp>
              <a:spAutoFit/>
            </a:bodyPr>
            <a:lstStyle/>
            <a:p>
              <a:r>
                <a:rPr lang="en-US"/>
                <a:t>Performance Area</a:t>
              </a:r>
            </a:p>
          </p:txBody>
        </p:sp>
        <p:sp>
          <p:nvSpPr>
            <p:cNvPr id="199696" name="TextBox 23"/>
            <p:cNvSpPr txBox="1">
              <a:spLocks noChangeArrowheads="1"/>
            </p:cNvSpPr>
            <p:nvPr/>
          </p:nvSpPr>
          <p:spPr bwMode="auto">
            <a:xfrm>
              <a:off x="1724047" y="5050191"/>
              <a:ext cx="2146742" cy="1077218"/>
            </a:xfrm>
            <a:prstGeom prst="rect">
              <a:avLst/>
            </a:prstGeom>
            <a:noFill/>
            <a:ln w="9525">
              <a:noFill/>
              <a:miter lim="800000"/>
              <a:headEnd/>
              <a:tailEnd/>
            </a:ln>
          </p:spPr>
          <p:txBody>
            <a:bodyPr wrap="none">
              <a:prstTxWarp prst="textNoShape">
                <a:avLst/>
              </a:prstTxWarp>
              <a:spAutoFit/>
            </a:bodyPr>
            <a:lstStyle/>
            <a:p>
              <a:r>
                <a:rPr lang="en-US" sz="1600"/>
                <a:t>Teacher:</a:t>
              </a:r>
            </a:p>
            <a:p>
              <a:pPr>
                <a:buFont typeface="Arial" pitchFamily="-105" charset="0"/>
                <a:buChar char="•"/>
              </a:pPr>
              <a:r>
                <a:rPr lang="en-US" sz="1600"/>
                <a:t>Indicates who starts</a:t>
              </a:r>
            </a:p>
            <a:p>
              <a:pPr>
                <a:buFont typeface="Arial" pitchFamily="-105" charset="0"/>
                <a:buChar char="•"/>
              </a:pPr>
              <a:r>
                <a:rPr lang="en-US" sz="1600"/>
                <a:t>Sets timer</a:t>
              </a:r>
            </a:p>
            <a:p>
              <a:pPr>
                <a:buFont typeface="Arial" pitchFamily="-105" charset="0"/>
                <a:buChar char="•"/>
              </a:pPr>
              <a:r>
                <a:rPr lang="en-US" sz="1600"/>
                <a:t>Assesses performance</a:t>
              </a:r>
            </a:p>
          </p:txBody>
        </p:sp>
        <p:sp>
          <p:nvSpPr>
            <p:cNvPr id="31" name="Teardrop 30"/>
            <p:cNvSpPr/>
            <p:nvPr/>
          </p:nvSpPr>
          <p:spPr>
            <a:xfrm>
              <a:off x="76200" y="4419600"/>
              <a:ext cx="3962400" cy="2133600"/>
            </a:xfrm>
            <a:prstGeom prst="teardrop">
              <a:avLst>
                <a:gd name="adj" fmla="val 68170"/>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9698" name="TextBox 31"/>
            <p:cNvSpPr txBox="1">
              <a:spLocks noChangeArrowheads="1"/>
            </p:cNvSpPr>
            <p:nvPr/>
          </p:nvSpPr>
          <p:spPr bwMode="auto">
            <a:xfrm>
              <a:off x="152400" y="5124328"/>
              <a:ext cx="359932" cy="369332"/>
            </a:xfrm>
            <a:prstGeom prst="rect">
              <a:avLst/>
            </a:prstGeom>
            <a:noFill/>
            <a:ln w="9525">
              <a:noFill/>
              <a:miter lim="800000"/>
              <a:headEnd/>
              <a:tailEnd/>
            </a:ln>
          </p:spPr>
          <p:txBody>
            <a:bodyPr wrap="none">
              <a:prstTxWarp prst="textNoShape">
                <a:avLst/>
              </a:prstTxWarp>
              <a:spAutoFit/>
            </a:bodyPr>
            <a:lstStyle/>
            <a:p>
              <a:r>
                <a:rPr lang="en-US"/>
                <a:t>2.</a:t>
              </a:r>
            </a:p>
          </p:txBody>
        </p:sp>
      </p:grpSp>
      <p:grpSp>
        <p:nvGrpSpPr>
          <p:cNvPr id="4" name="Group 36"/>
          <p:cNvGrpSpPr>
            <a:grpSpLocks/>
          </p:cNvGrpSpPr>
          <p:nvPr/>
        </p:nvGrpSpPr>
        <p:grpSpPr bwMode="auto">
          <a:xfrm>
            <a:off x="5395908" y="5257800"/>
            <a:ext cx="3505198" cy="1295400"/>
            <a:chOff x="5396493" y="5257800"/>
            <a:chExt cx="3505040" cy="1295400"/>
          </a:xfrm>
        </p:grpSpPr>
        <p:sp>
          <p:nvSpPr>
            <p:cNvPr id="199688" name="TextBox 24"/>
            <p:cNvSpPr txBox="1">
              <a:spLocks noChangeArrowheads="1"/>
            </p:cNvSpPr>
            <p:nvPr/>
          </p:nvSpPr>
          <p:spPr bwMode="auto">
            <a:xfrm>
              <a:off x="6908808" y="5328947"/>
              <a:ext cx="1942692" cy="1077218"/>
            </a:xfrm>
            <a:prstGeom prst="rect">
              <a:avLst/>
            </a:prstGeom>
            <a:noFill/>
            <a:ln w="9525">
              <a:noFill/>
              <a:miter lim="800000"/>
              <a:headEnd/>
              <a:tailEnd/>
            </a:ln>
          </p:spPr>
          <p:txBody>
            <a:bodyPr wrap="square">
              <a:prstTxWarp prst="textNoShape">
                <a:avLst/>
              </a:prstTxWarp>
              <a:spAutoFit/>
            </a:bodyPr>
            <a:lstStyle/>
            <a:p>
              <a:r>
                <a:rPr lang="en-US" sz="1600"/>
                <a:t>Other students work quietly on assigned task that is due at end of class .</a:t>
              </a:r>
            </a:p>
          </p:txBody>
        </p:sp>
        <p:pic>
          <p:nvPicPr>
            <p:cNvPr id="199689" name="Picture 26" descr="4802940765_95db7428d2.jpg"/>
            <p:cNvPicPr>
              <a:picLocks noChangeAspect="1"/>
            </p:cNvPicPr>
            <p:nvPr/>
          </p:nvPicPr>
          <p:blipFill>
            <a:blip r:embed="rId7"/>
            <a:srcRect/>
            <a:stretch>
              <a:fillRect/>
            </a:stretch>
          </p:blipFill>
          <p:spPr bwMode="auto">
            <a:xfrm>
              <a:off x="5675093" y="5372100"/>
              <a:ext cx="1270000" cy="952500"/>
            </a:xfrm>
            <a:prstGeom prst="rect">
              <a:avLst/>
            </a:prstGeom>
            <a:noFill/>
            <a:ln w="9525">
              <a:noFill/>
              <a:miter lim="800000"/>
              <a:headEnd/>
              <a:tailEnd/>
            </a:ln>
          </p:spPr>
        </p:pic>
        <p:sp>
          <p:nvSpPr>
            <p:cNvPr id="33" name="Octagon 32"/>
            <p:cNvSpPr/>
            <p:nvPr/>
          </p:nvSpPr>
          <p:spPr>
            <a:xfrm>
              <a:off x="5396493" y="5257800"/>
              <a:ext cx="3505040" cy="1295400"/>
            </a:xfrm>
            <a:prstGeom prst="octagon">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9691" name="TextBox 33"/>
            <p:cNvSpPr txBox="1">
              <a:spLocks noChangeArrowheads="1"/>
            </p:cNvSpPr>
            <p:nvPr/>
          </p:nvSpPr>
          <p:spPr bwMode="auto">
            <a:xfrm>
              <a:off x="5431268" y="5726668"/>
              <a:ext cx="359932" cy="369332"/>
            </a:xfrm>
            <a:prstGeom prst="rect">
              <a:avLst/>
            </a:prstGeom>
            <a:noFill/>
            <a:ln w="9525">
              <a:noFill/>
              <a:miter lim="800000"/>
              <a:headEnd/>
              <a:tailEnd/>
            </a:ln>
          </p:spPr>
          <p:txBody>
            <a:bodyPr wrap="none">
              <a:prstTxWarp prst="textNoShape">
                <a:avLst/>
              </a:prstTxWarp>
              <a:spAutoFit/>
            </a:bodyPr>
            <a:lstStyle/>
            <a:p>
              <a:r>
                <a:rPr lang="en-US"/>
                <a:t>3.</a:t>
              </a:r>
            </a:p>
          </p:txBody>
        </p:sp>
      </p:grpSp>
      <p:sp>
        <p:nvSpPr>
          <p:cNvPr id="25" name="Slide Number Placeholder 24"/>
          <p:cNvSpPr>
            <a:spLocks noGrp="1"/>
          </p:cNvSpPr>
          <p:nvPr>
            <p:ph type="sldNum" sz="quarter" idx="12"/>
          </p:nvPr>
        </p:nvSpPr>
        <p:spPr/>
        <p:txBody>
          <a:bodyPr/>
          <a:lstStyle/>
          <a:p>
            <a:fld id="{74C2F60E-34D8-DD42-93FD-7BD7AE432328}" type="slidenum">
              <a:rPr lang="en-US"/>
              <a:pPr/>
              <a:t>51</a:t>
            </a:fld>
            <a:endParaRPr lang="en-US"/>
          </a:p>
        </p:txBody>
      </p:sp>
    </p:spTree>
    <p:extLst>
      <p:ext uri="{BB962C8B-B14F-4D97-AF65-F5344CB8AC3E}">
        <p14:creationId xmlns:p14="http://schemas.microsoft.com/office/powerpoint/2010/main" val="784039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Laura Terrill</a:t>
            </a:r>
            <a:endParaRPr lang="en-US"/>
          </a:p>
        </p:txBody>
      </p:sp>
      <p:pic>
        <p:nvPicPr>
          <p:cNvPr id="9" name="Picture 8"/>
          <p:cNvPicPr>
            <a:picLocks noChangeAspect="1"/>
          </p:cNvPicPr>
          <p:nvPr/>
        </p:nvPicPr>
        <p:blipFill>
          <a:blip r:embed="rId2"/>
          <a:stretch>
            <a:fillRect/>
          </a:stretch>
        </p:blipFill>
        <p:spPr>
          <a:xfrm>
            <a:off x="2686461" y="3492432"/>
            <a:ext cx="5647458" cy="2719146"/>
          </a:xfrm>
          <a:prstGeom prst="rect">
            <a:avLst/>
          </a:prstGeom>
        </p:spPr>
      </p:pic>
      <p:sp>
        <p:nvSpPr>
          <p:cNvPr id="10" name="Title 1"/>
          <p:cNvSpPr txBox="1">
            <a:spLocks/>
          </p:cNvSpPr>
          <p:nvPr/>
        </p:nvSpPr>
        <p:spPr>
          <a:xfrm>
            <a:off x="387349" y="446089"/>
            <a:ext cx="8350251" cy="900111"/>
          </a:xfrm>
          <a:prstGeom prst="rect">
            <a:avLst/>
          </a:prstGeom>
          <a:solidFill>
            <a:schemeClr val="accent1"/>
          </a:solidFill>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mtClean="0">
                <a:solidFill>
                  <a:schemeClr val="tx1"/>
                </a:solidFill>
              </a:rPr>
              <a:t>Presentational Mode</a:t>
            </a:r>
          </a:p>
        </p:txBody>
      </p:sp>
      <p:sp>
        <p:nvSpPr>
          <p:cNvPr id="5" name="TextBox 4"/>
          <p:cNvSpPr txBox="1"/>
          <p:nvPr/>
        </p:nvSpPr>
        <p:spPr>
          <a:xfrm>
            <a:off x="803274" y="1562100"/>
            <a:ext cx="7518400" cy="1569660"/>
          </a:xfrm>
          <a:prstGeom prst="rect">
            <a:avLst/>
          </a:prstGeom>
          <a:noFill/>
        </p:spPr>
        <p:txBody>
          <a:bodyPr wrap="square" rtlCol="0">
            <a:spAutoFit/>
          </a:bodyPr>
          <a:lstStyle/>
          <a:p>
            <a:pPr algn="ctr"/>
            <a:r>
              <a:rPr lang="en-US" sz="2400"/>
              <a:t>Learners present information, concepts, and ideas to inform, explain, persuade, and narrate on a variety of topics using appropriate media and adapting to various audiences of listeners, readers, or viewers. </a:t>
            </a:r>
          </a:p>
        </p:txBody>
      </p:sp>
      <p:sp>
        <p:nvSpPr>
          <p:cNvPr id="2" name="Slide Number Placeholder 1"/>
          <p:cNvSpPr>
            <a:spLocks noGrp="1"/>
          </p:cNvSpPr>
          <p:nvPr>
            <p:ph type="sldNum" sz="quarter" idx="12"/>
          </p:nvPr>
        </p:nvSpPr>
        <p:spPr/>
        <p:txBody>
          <a:bodyPr/>
          <a:lstStyle/>
          <a:p>
            <a:fld id="{74C2F60E-34D8-DD42-93FD-7BD7AE432328}" type="slidenum">
              <a:rPr lang="en-US"/>
              <a:pPr/>
              <a:t>52</a:t>
            </a:fld>
            <a:endParaRPr lang="en-US"/>
          </a:p>
        </p:txBody>
      </p:sp>
      <p:pic>
        <p:nvPicPr>
          <p:cNvPr id="7" name="Picture 4" descr="P4220050-2"/>
          <p:cNvPicPr>
            <a:picLocks noChangeArrowheads="1"/>
          </p:cNvPicPr>
          <p:nvPr/>
        </p:nvPicPr>
        <p:blipFill>
          <a:blip r:embed="rId3"/>
          <a:srcRect/>
          <a:stretch>
            <a:fillRect/>
          </a:stretch>
        </p:blipFill>
        <p:spPr bwMode="auto">
          <a:xfrm>
            <a:off x="755752" y="3492432"/>
            <a:ext cx="2607372" cy="2719146"/>
          </a:xfrm>
          <a:prstGeom prst="rect">
            <a:avLst/>
          </a:prstGeom>
          <a:noFill/>
        </p:spPr>
      </p:pic>
    </p:spTree>
    <p:extLst>
      <p:ext uri="{BB962C8B-B14F-4D97-AF65-F5344CB8AC3E}">
        <p14:creationId xmlns:p14="http://schemas.microsoft.com/office/powerpoint/2010/main" val="18207268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107" y="142102"/>
            <a:ext cx="7991243" cy="719302"/>
          </a:xfrm>
          <a:solidFill>
            <a:schemeClr val="accent1"/>
          </a:solidFill>
        </p:spPr>
        <p:txBody>
          <a:bodyPr>
            <a:normAutofit/>
          </a:bodyPr>
          <a:lstStyle/>
          <a:p>
            <a:r>
              <a:rPr lang="en-US">
                <a:solidFill>
                  <a:schemeClr val="tx1"/>
                </a:solidFill>
              </a:rPr>
              <a:t>Vacation Time — </a:t>
            </a:r>
            <a:r>
              <a:rPr lang="en-US" sz="2700">
                <a:solidFill>
                  <a:schemeClr val="tx1"/>
                </a:solidFill>
              </a:rPr>
              <a:t>Why vacation?</a:t>
            </a:r>
          </a:p>
        </p:txBody>
      </p:sp>
      <p:sp>
        <p:nvSpPr>
          <p:cNvPr id="5" name="Slide Number Placeholder 4"/>
          <p:cNvSpPr>
            <a:spLocks noGrp="1"/>
          </p:cNvSpPr>
          <p:nvPr>
            <p:ph type="sldNum" sz="quarter" idx="12"/>
          </p:nvPr>
        </p:nvSpPr>
        <p:spPr/>
        <p:txBody>
          <a:bodyPr/>
          <a:lstStyle/>
          <a:p>
            <a:fld id="{74C2F60E-34D8-DD42-93FD-7BD7AE432328}" type="slidenum">
              <a:rPr lang="en-US"/>
              <a:pPr/>
              <a:t>53</a:t>
            </a:fld>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17294" y="972915"/>
            <a:ext cx="6481003" cy="5748561"/>
          </a:xfrm>
        </p:spPr>
      </p:pic>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33162805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122972"/>
            <a:ext cx="8132491" cy="813729"/>
          </a:xfrm>
        </p:spPr>
        <p:txBody>
          <a:bodyPr anchor="t">
            <a:normAutofit/>
          </a:bodyPr>
          <a:lstStyle/>
          <a:p>
            <a:pPr algn="ctr"/>
            <a:r>
              <a:rPr lang="en-US" sz="3600"/>
              <a:t>Presentational Rubric</a:t>
            </a:r>
          </a:p>
        </p:txBody>
      </p:sp>
      <p:graphicFrame>
        <p:nvGraphicFramePr>
          <p:cNvPr id="5" name="Content Placeholder 4"/>
          <p:cNvGraphicFramePr>
            <a:graphicFrameLocks noGrp="1"/>
          </p:cNvGraphicFramePr>
          <p:nvPr>
            <p:ph idx="1"/>
          </p:nvPr>
        </p:nvGraphicFramePr>
        <p:xfrm>
          <a:off x="63500" y="812800"/>
          <a:ext cx="8978900" cy="5449824"/>
        </p:xfrm>
        <a:graphic>
          <a:graphicData uri="http://schemas.openxmlformats.org/drawingml/2006/table">
            <a:tbl>
              <a:tblPr firstRow="1" bandRow="1">
                <a:tableStyleId>{5C22544A-7EE6-4342-B048-85BDC9FD1C3A}</a:tableStyleId>
              </a:tblPr>
              <a:tblGrid>
                <a:gridCol w="1795780"/>
                <a:gridCol w="1795780"/>
                <a:gridCol w="1795780"/>
                <a:gridCol w="1795780"/>
                <a:gridCol w="1795780"/>
              </a:tblGrid>
              <a:tr h="370840">
                <a:tc>
                  <a:txBody>
                    <a:bodyPr/>
                    <a:lstStyle/>
                    <a:p>
                      <a:endParaRPr lang="en-US"/>
                    </a:p>
                  </a:txBody>
                  <a:tcPr/>
                </a:tc>
                <a:tc>
                  <a:txBody>
                    <a:bodyPr/>
                    <a:lstStyle/>
                    <a:p>
                      <a:pPr algn="ctr"/>
                      <a:r>
                        <a:rPr lang="en-US" sz="1600"/>
                        <a:t>Strong Performance</a:t>
                      </a:r>
                    </a:p>
                    <a:p>
                      <a:pPr marL="342900" indent="-342900" algn="ctr">
                        <a:buAutoNum type="arabicPlain" startAt="10"/>
                      </a:pPr>
                      <a:r>
                        <a:rPr lang="en-US" sz="1600"/>
                        <a:t>    9</a:t>
                      </a:r>
                    </a:p>
                  </a:txBody>
                  <a:tcPr/>
                </a:tc>
                <a:tc>
                  <a:txBody>
                    <a:bodyPr/>
                    <a:lstStyle/>
                    <a:p>
                      <a:pPr algn="ctr"/>
                      <a:r>
                        <a:rPr lang="en-US" sz="1600"/>
                        <a:t>Meets</a:t>
                      </a:r>
                      <a:r>
                        <a:rPr lang="en-US" sz="1600" baseline="0"/>
                        <a:t> Expectations</a:t>
                      </a:r>
                    </a:p>
                    <a:p>
                      <a:pPr algn="ctr"/>
                      <a:r>
                        <a:rPr lang="en-US" sz="1600" baseline="0"/>
                        <a:t>8</a:t>
                      </a:r>
                      <a:endParaRPr lang="en-US" sz="1600"/>
                    </a:p>
                  </a:txBody>
                  <a:tcPr/>
                </a:tc>
                <a:tc>
                  <a:txBody>
                    <a:bodyPr/>
                    <a:lstStyle/>
                    <a:p>
                      <a:pPr algn="ctr"/>
                      <a:r>
                        <a:rPr lang="en-US" sz="1600"/>
                        <a:t>Approaches Expectations</a:t>
                      </a:r>
                    </a:p>
                    <a:p>
                      <a:pPr algn="ctr"/>
                      <a:r>
                        <a:rPr lang="en-US" sz="1600"/>
                        <a:t>7</a:t>
                      </a:r>
                    </a:p>
                  </a:txBody>
                  <a:tcPr/>
                </a:tc>
                <a:tc>
                  <a:txBody>
                    <a:bodyPr/>
                    <a:lstStyle/>
                    <a:p>
                      <a:pPr algn="ctr"/>
                      <a:r>
                        <a:rPr lang="en-US" sz="1600"/>
                        <a:t>Minimal Performance</a:t>
                      </a:r>
                    </a:p>
                    <a:p>
                      <a:pPr algn="ctr"/>
                      <a:r>
                        <a:rPr lang="en-US" sz="1600"/>
                        <a:t>6</a:t>
                      </a:r>
                    </a:p>
                  </a:txBody>
                  <a:tcPr/>
                </a:tc>
              </a:tr>
              <a:tr h="370840">
                <a:tc>
                  <a:txBody>
                    <a:bodyPr/>
                    <a:lstStyle/>
                    <a:p>
                      <a:pPr marL="0" marR="0" algn="l">
                        <a:lnSpc>
                          <a:spcPct val="115000"/>
                        </a:lnSpc>
                        <a:spcBef>
                          <a:spcPts val="0"/>
                        </a:spcBef>
                        <a:spcAft>
                          <a:spcPts val="0"/>
                        </a:spcAft>
                      </a:pPr>
                      <a:r>
                        <a:rPr lang="en-US" sz="1200" b="1">
                          <a:latin typeface="+mn-lt"/>
                          <a:ea typeface="Cambria"/>
                          <a:cs typeface="Times New Roman"/>
                        </a:rPr>
                        <a:t>Am I understood?</a:t>
                      </a:r>
                      <a:endParaRPr lang="en-US" sz="120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latin typeface="+mn-lt"/>
                          <a:ea typeface="Cambria"/>
                          <a:cs typeface="Times New Roman"/>
                        </a:rPr>
                        <a:t>My writing is clearly understood; the reader understands the writer’s intent without extra effort. Errors do not interfere with message. </a:t>
                      </a:r>
                    </a:p>
                    <a:p>
                      <a:pPr marL="0" marR="0" algn="l">
                        <a:lnSpc>
                          <a:spcPct val="115000"/>
                        </a:lnSpc>
                        <a:spcBef>
                          <a:spcPts val="0"/>
                        </a:spcBef>
                        <a:spcAft>
                          <a:spcPts val="0"/>
                        </a:spcAft>
                      </a:pPr>
                      <a:r>
                        <a:rPr lang="en-US" sz="1200" i="1">
                          <a:latin typeface="+mn-lt"/>
                          <a:ea typeface="Cambria"/>
                          <a:cs typeface="Times New Roman"/>
                        </a:rPr>
                        <a:t>Good to consistent control of structure(s) studied in the unit.</a:t>
                      </a:r>
                      <a:r>
                        <a:rPr lang="en-US" sz="120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My writing is generally understood; but reader may have to occasionally reread a phrase or sentence to understand. Errors do not interfere with message. </a:t>
                      </a:r>
                    </a:p>
                    <a:p>
                      <a:pPr marL="0" marR="0" algn="l">
                        <a:lnSpc>
                          <a:spcPct val="115000"/>
                        </a:lnSpc>
                        <a:spcBef>
                          <a:spcPts val="0"/>
                        </a:spcBef>
                        <a:spcAft>
                          <a:spcPts val="0"/>
                        </a:spcAft>
                      </a:pPr>
                      <a:r>
                        <a:rPr lang="en-US" sz="1200" i="1">
                          <a:latin typeface="+mn-lt"/>
                          <a:ea typeface="Cambria"/>
                          <a:cs typeface="Times New Roman"/>
                        </a:rPr>
                        <a:t>Partial control of structure(s) studied in the unit.</a:t>
                      </a:r>
                      <a:r>
                        <a:rPr lang="en-US" sz="120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My writing is generally understood, but the reader may have to be willing to make a guess or reread to understand. Errors occur and do cause some confusion for the reader. </a:t>
                      </a:r>
                      <a:r>
                        <a:rPr lang="en-US" sz="1200" i="1">
                          <a:latin typeface="+mn-lt"/>
                          <a:ea typeface="Cambria"/>
                          <a:cs typeface="Times New Roman"/>
                        </a:rPr>
                        <a:t>Inappropriate or inconsistent use of studied structure(s).</a:t>
                      </a:r>
                      <a:r>
                        <a:rPr lang="en-US" sz="120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My writing is extremely difficult to understand; Errors interfere with communication. </a:t>
                      </a:r>
                      <a:r>
                        <a:rPr lang="en-US" sz="1200" i="1">
                          <a:latin typeface="+mn-lt"/>
                          <a:ea typeface="Cambria"/>
                          <a:cs typeface="Times New Roman"/>
                        </a:rPr>
                        <a:t>Minimal or no use of studied structure(s).</a:t>
                      </a:r>
                      <a:endParaRPr lang="en-US" sz="1200">
                        <a:latin typeface="+mn-lt"/>
                        <a:ea typeface="Cambria"/>
                        <a:cs typeface="Times New Roman"/>
                      </a:endParaRPr>
                    </a:p>
                  </a:txBody>
                  <a:tcPr marL="68580" marR="68580" marT="0" marB="0"/>
                </a:tc>
              </a:tr>
              <a:tr h="370840">
                <a:tc>
                  <a:txBody>
                    <a:bodyPr/>
                    <a:lstStyle/>
                    <a:p>
                      <a:pPr marL="0" marR="0" algn="l">
                        <a:lnSpc>
                          <a:spcPct val="115000"/>
                        </a:lnSpc>
                        <a:spcBef>
                          <a:spcPts val="0"/>
                        </a:spcBef>
                        <a:spcAft>
                          <a:spcPts val="0"/>
                        </a:spcAft>
                      </a:pPr>
                      <a:r>
                        <a:rPr lang="en-US" sz="1200" b="1">
                          <a:latin typeface="+mn-lt"/>
                          <a:ea typeface="Cambria"/>
                          <a:cs typeface="Times New Roman"/>
                        </a:rPr>
                        <a:t>How rich is my vocabulary?</a:t>
                      </a:r>
                      <a:endParaRPr lang="en-US" sz="120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latin typeface="+mn-lt"/>
                          <a:ea typeface="Cambria"/>
                          <a:cs typeface="Times New Roman"/>
                        </a:rPr>
                        <a:t>I use a wide variety of familiar vocabulary, correctly and appropriately incorporate new expressions from the current unit of study. I include personal vocabulary. </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I use a variety of familiar vocabulary, correctly and appropriately incorporate a few new expressions from the current unit of study.</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I use simple, familiar vocabulary, correctly; and I may use a few new expressions from the current unit of study.</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I rely on simple and very familiar vocabulary.</a:t>
                      </a:r>
                    </a:p>
                  </a:txBody>
                  <a:tcPr marL="68580" marR="68580" marT="0" marB="0"/>
                </a:tc>
              </a:tr>
              <a:tr h="370840">
                <a:tc>
                  <a:txBody>
                    <a:bodyPr/>
                    <a:lstStyle/>
                    <a:p>
                      <a:pPr marL="0" marR="0" algn="l">
                        <a:lnSpc>
                          <a:spcPct val="115000"/>
                        </a:lnSpc>
                        <a:spcBef>
                          <a:spcPts val="0"/>
                        </a:spcBef>
                        <a:spcAft>
                          <a:spcPts val="0"/>
                        </a:spcAft>
                      </a:pPr>
                      <a:r>
                        <a:rPr lang="en-US" sz="1200" b="1">
                          <a:latin typeface="+mn-lt"/>
                          <a:ea typeface="Cambria"/>
                          <a:cs typeface="Times New Roman"/>
                        </a:rPr>
                        <a:t>How well do I complete the task? </a:t>
                      </a:r>
                      <a:endParaRPr lang="en-US" sz="120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200">
                          <a:latin typeface="+mn-lt"/>
                          <a:ea typeface="Cambria"/>
                          <a:cs typeface="Times New Roman"/>
                        </a:rPr>
                        <a:t>I complete each part of the task adding some  details beyond given expectations.   </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I complete each part of the task.</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I complete most of the task.   </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I complete some of the task, but key components are missing. </a:t>
                      </a:r>
                    </a:p>
                  </a:txBody>
                  <a:tcPr marL="68580" marR="68580" marT="0" marB="0"/>
                </a:tc>
              </a:tr>
            </a:tbl>
          </a:graphicData>
        </a:graphic>
      </p:graphicFrame>
      <p:sp>
        <p:nvSpPr>
          <p:cNvPr id="3" name="Slide Number Placeholder 2"/>
          <p:cNvSpPr>
            <a:spLocks noGrp="1"/>
          </p:cNvSpPr>
          <p:nvPr>
            <p:ph type="sldNum" sz="quarter" idx="12"/>
          </p:nvPr>
        </p:nvSpPr>
        <p:spPr/>
        <p:txBody>
          <a:bodyPr/>
          <a:lstStyle/>
          <a:p>
            <a:fld id="{74C2F60E-34D8-DD42-93FD-7BD7AE432328}" type="slidenum">
              <a:rPr lang="en-US"/>
              <a:pPr/>
              <a:t>54</a:t>
            </a:fld>
            <a:endParaRPr lang="en-US"/>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74555096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190500"/>
            <a:ext cx="8153400" cy="990600"/>
          </a:xfrm>
        </p:spPr>
        <p:txBody>
          <a:bodyPr anchor="t">
            <a:normAutofit/>
          </a:bodyPr>
          <a:lstStyle/>
          <a:p>
            <a:pPr algn="ctr"/>
            <a:r>
              <a:rPr lang="en-US" sz="3600"/>
              <a:t>Presentational Rubric, part 2</a:t>
            </a:r>
          </a:p>
        </p:txBody>
      </p:sp>
      <p:graphicFrame>
        <p:nvGraphicFramePr>
          <p:cNvPr id="5" name="Content Placeholder 4"/>
          <p:cNvGraphicFramePr>
            <a:graphicFrameLocks noGrp="1"/>
          </p:cNvGraphicFramePr>
          <p:nvPr>
            <p:ph idx="1"/>
          </p:nvPr>
        </p:nvGraphicFramePr>
        <p:xfrm>
          <a:off x="63500" y="901700"/>
          <a:ext cx="8978900" cy="5309616"/>
        </p:xfrm>
        <a:graphic>
          <a:graphicData uri="http://schemas.openxmlformats.org/drawingml/2006/table">
            <a:tbl>
              <a:tblPr firstRow="1" bandRow="1">
                <a:tableStyleId>{5C22544A-7EE6-4342-B048-85BDC9FD1C3A}</a:tableStyleId>
              </a:tblPr>
              <a:tblGrid>
                <a:gridCol w="1795780"/>
                <a:gridCol w="1795780"/>
                <a:gridCol w="1795780"/>
                <a:gridCol w="1795780"/>
                <a:gridCol w="1795780"/>
              </a:tblGrid>
              <a:tr h="370840">
                <a:tc>
                  <a:txBody>
                    <a:bodyPr/>
                    <a:lstStyle/>
                    <a:p>
                      <a:endParaRPr lang="en-US"/>
                    </a:p>
                  </a:txBody>
                  <a:tcPr/>
                </a:tc>
                <a:tc>
                  <a:txBody>
                    <a:bodyPr/>
                    <a:lstStyle/>
                    <a:p>
                      <a:pPr algn="ctr"/>
                      <a:r>
                        <a:rPr lang="en-US" sz="1600"/>
                        <a:t>Strong Performance</a:t>
                      </a:r>
                    </a:p>
                    <a:p>
                      <a:pPr marL="342900" indent="-342900" algn="ctr">
                        <a:buAutoNum type="arabicPlain" startAt="10"/>
                      </a:pPr>
                      <a:r>
                        <a:rPr lang="en-US" sz="1600"/>
                        <a:t>    9</a:t>
                      </a:r>
                    </a:p>
                  </a:txBody>
                  <a:tcPr/>
                </a:tc>
                <a:tc>
                  <a:txBody>
                    <a:bodyPr/>
                    <a:lstStyle/>
                    <a:p>
                      <a:pPr algn="ctr"/>
                      <a:r>
                        <a:rPr lang="en-US" sz="1600"/>
                        <a:t>Meets</a:t>
                      </a:r>
                      <a:r>
                        <a:rPr lang="en-US" sz="1600" baseline="0"/>
                        <a:t> Expectations</a:t>
                      </a:r>
                    </a:p>
                    <a:p>
                      <a:pPr algn="ctr"/>
                      <a:r>
                        <a:rPr lang="en-US" sz="1600" baseline="0"/>
                        <a:t>8</a:t>
                      </a:r>
                      <a:endParaRPr lang="en-US" sz="1600"/>
                    </a:p>
                  </a:txBody>
                  <a:tcPr/>
                </a:tc>
                <a:tc>
                  <a:txBody>
                    <a:bodyPr/>
                    <a:lstStyle/>
                    <a:p>
                      <a:pPr algn="ctr"/>
                      <a:r>
                        <a:rPr lang="en-US" sz="1600"/>
                        <a:t>Approaches Expectations</a:t>
                      </a:r>
                    </a:p>
                    <a:p>
                      <a:pPr algn="ctr"/>
                      <a:r>
                        <a:rPr lang="en-US" sz="1600"/>
                        <a:t>7</a:t>
                      </a:r>
                    </a:p>
                  </a:txBody>
                  <a:tcPr/>
                </a:tc>
                <a:tc>
                  <a:txBody>
                    <a:bodyPr/>
                    <a:lstStyle/>
                    <a:p>
                      <a:pPr algn="ctr"/>
                      <a:r>
                        <a:rPr lang="en-US" sz="1600"/>
                        <a:t>Minimal Performance</a:t>
                      </a:r>
                    </a:p>
                    <a:p>
                      <a:pPr algn="ctr"/>
                      <a:r>
                        <a:rPr lang="en-US" sz="1600"/>
                        <a:t>6</a:t>
                      </a:r>
                    </a:p>
                  </a:txBody>
                  <a:tcPr/>
                </a:tc>
              </a:tr>
              <a:tr h="370840">
                <a:tc>
                  <a:txBody>
                    <a:bodyPr/>
                    <a:lstStyle/>
                    <a:p>
                      <a:pPr marL="0" marR="0" algn="l">
                        <a:lnSpc>
                          <a:spcPct val="115000"/>
                        </a:lnSpc>
                        <a:spcBef>
                          <a:spcPts val="0"/>
                        </a:spcBef>
                        <a:spcAft>
                          <a:spcPts val="0"/>
                        </a:spcAft>
                      </a:pPr>
                      <a:r>
                        <a:rPr lang="en-US" sz="1600" b="1">
                          <a:latin typeface="+mn-lt"/>
                          <a:ea typeface="Cambria"/>
                          <a:cs typeface="Times New Roman"/>
                        </a:rPr>
                        <a:t>How organized is my writing?</a:t>
                      </a:r>
                      <a:endParaRPr lang="en-US" sz="160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600">
                          <a:latin typeface="+mn-lt"/>
                          <a:ea typeface="Cambria"/>
                          <a:cs typeface="Times New Roman"/>
                        </a:rPr>
                        <a:t>My ideas are presented in an organized manner.  My sentences are varied and interesting and I use transitions to connect my thoughts. </a:t>
                      </a:r>
                    </a:p>
                  </a:txBody>
                  <a:tcPr marL="68580" marR="68580" marT="0" marB="0"/>
                </a:tc>
                <a:tc>
                  <a:txBody>
                    <a:bodyPr/>
                    <a:lstStyle/>
                    <a:p>
                      <a:pPr marL="0" marR="0" algn="l">
                        <a:lnSpc>
                          <a:spcPct val="115000"/>
                        </a:lnSpc>
                        <a:spcBef>
                          <a:spcPts val="0"/>
                        </a:spcBef>
                        <a:spcAft>
                          <a:spcPts val="0"/>
                        </a:spcAft>
                      </a:pPr>
                      <a:r>
                        <a:rPr lang="en-US" sz="1600">
                          <a:latin typeface="+mn-lt"/>
                          <a:ea typeface="Cambria"/>
                          <a:cs typeface="Times New Roman"/>
                        </a:rPr>
                        <a:t>My ideas are presented in a somewhat logical manner. I have some interesting sentences and use transitions to connect my thoughts. </a:t>
                      </a:r>
                    </a:p>
                  </a:txBody>
                  <a:tcPr marL="68580" marR="68580" marT="0" marB="0"/>
                </a:tc>
                <a:tc>
                  <a:txBody>
                    <a:bodyPr/>
                    <a:lstStyle/>
                    <a:p>
                      <a:pPr marL="0" marR="0" algn="l">
                        <a:lnSpc>
                          <a:spcPct val="115000"/>
                        </a:lnSpc>
                        <a:spcBef>
                          <a:spcPts val="0"/>
                        </a:spcBef>
                        <a:spcAft>
                          <a:spcPts val="0"/>
                        </a:spcAft>
                      </a:pPr>
                      <a:r>
                        <a:rPr lang="en-US" sz="1600">
                          <a:latin typeface="+mn-lt"/>
                          <a:ea typeface="Cambria"/>
                          <a:cs typeface="Times New Roman"/>
                        </a:rPr>
                        <a:t>My ideas are shared in a random fashion. My sentences follow a predictable pattern.</a:t>
                      </a:r>
                    </a:p>
                  </a:txBody>
                  <a:tcPr marL="68580" marR="68580" marT="0" marB="0"/>
                </a:tc>
                <a:tc>
                  <a:txBody>
                    <a:bodyPr/>
                    <a:lstStyle/>
                    <a:p>
                      <a:pPr marL="0" marR="0" algn="l">
                        <a:lnSpc>
                          <a:spcPct val="115000"/>
                        </a:lnSpc>
                        <a:spcBef>
                          <a:spcPts val="0"/>
                        </a:spcBef>
                        <a:spcAft>
                          <a:spcPts val="0"/>
                        </a:spcAft>
                      </a:pPr>
                      <a:r>
                        <a:rPr lang="en-US" sz="1600">
                          <a:latin typeface="+mn-lt"/>
                          <a:ea typeface="Cambria"/>
                          <a:cs typeface="Times New Roman"/>
                        </a:rPr>
                        <a:t>My ideas are not presented in a logical manner. I struggle to produce sentences and my thoughts may be incomplete.</a:t>
                      </a:r>
                    </a:p>
                  </a:txBody>
                  <a:tcPr marL="68580" marR="68580" marT="0" marB="0"/>
                </a:tc>
              </a:tr>
              <a:tr h="370840">
                <a:tc>
                  <a:txBody>
                    <a:bodyPr/>
                    <a:lstStyle/>
                    <a:p>
                      <a:pPr marL="0" marR="0" algn="l">
                        <a:lnSpc>
                          <a:spcPct val="115000"/>
                        </a:lnSpc>
                        <a:spcBef>
                          <a:spcPts val="0"/>
                        </a:spcBef>
                        <a:spcAft>
                          <a:spcPts val="0"/>
                        </a:spcAft>
                      </a:pPr>
                      <a:r>
                        <a:rPr lang="en-US" sz="1600" b="1">
                          <a:latin typeface="+mn-lt"/>
                          <a:ea typeface="Cambria"/>
                          <a:cs typeface="Times New Roman"/>
                        </a:rPr>
                        <a:t>How are knowledge and understanding of the target culture represented? </a:t>
                      </a:r>
                      <a:endParaRPr lang="en-US" sz="160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600">
                          <a:latin typeface="+mn-lt"/>
                          <a:ea typeface="Cambria"/>
                          <a:cs typeface="Times New Roman"/>
                        </a:rPr>
                        <a:t>Comparisons between target language and American culture are accurately presented.</a:t>
                      </a:r>
                    </a:p>
                  </a:txBody>
                  <a:tcPr marL="68580" marR="68580" marT="0" marB="0"/>
                </a:tc>
                <a:tc>
                  <a:txBody>
                    <a:bodyPr/>
                    <a:lstStyle/>
                    <a:p>
                      <a:pPr marL="0" marR="0" algn="l">
                        <a:lnSpc>
                          <a:spcPct val="115000"/>
                        </a:lnSpc>
                        <a:spcBef>
                          <a:spcPts val="0"/>
                        </a:spcBef>
                        <a:spcAft>
                          <a:spcPts val="0"/>
                        </a:spcAft>
                      </a:pPr>
                      <a:r>
                        <a:rPr lang="en-US" sz="1600">
                          <a:latin typeface="+mn-lt"/>
                          <a:ea typeface="Cambria"/>
                          <a:cs typeface="Times New Roman"/>
                        </a:rPr>
                        <a:t>Information about the target culture is accurately presented. </a:t>
                      </a:r>
                    </a:p>
                  </a:txBody>
                  <a:tcPr marL="68580" marR="68580" marT="0" marB="0"/>
                </a:tc>
                <a:tc>
                  <a:txBody>
                    <a:bodyPr/>
                    <a:lstStyle/>
                    <a:p>
                      <a:pPr marL="0" marR="0" algn="l">
                        <a:lnSpc>
                          <a:spcPct val="115000"/>
                        </a:lnSpc>
                        <a:spcBef>
                          <a:spcPts val="0"/>
                        </a:spcBef>
                        <a:spcAft>
                          <a:spcPts val="0"/>
                        </a:spcAft>
                      </a:pPr>
                      <a:r>
                        <a:rPr lang="en-US" sz="1600">
                          <a:latin typeface="+mn-lt"/>
                          <a:ea typeface="Cambria"/>
                          <a:cs typeface="Times New Roman"/>
                        </a:rPr>
                        <a:t>Information about the target culture is presented, but may or may not be accurate.</a:t>
                      </a:r>
                    </a:p>
                  </a:txBody>
                  <a:tcPr marL="68580" marR="68580" marT="0" marB="0"/>
                </a:tc>
                <a:tc>
                  <a:txBody>
                    <a:bodyPr/>
                    <a:lstStyle/>
                    <a:p>
                      <a:pPr marL="0" marR="0" algn="l">
                        <a:lnSpc>
                          <a:spcPct val="115000"/>
                        </a:lnSpc>
                        <a:spcBef>
                          <a:spcPts val="0"/>
                        </a:spcBef>
                        <a:spcAft>
                          <a:spcPts val="0"/>
                        </a:spcAft>
                      </a:pPr>
                      <a:r>
                        <a:rPr lang="en-US" sz="1600">
                          <a:latin typeface="+mn-lt"/>
                          <a:ea typeface="Cambria"/>
                          <a:cs typeface="Times New Roman"/>
                        </a:rPr>
                        <a:t>The information that is shared is primarily from personal point of view. There is little to no mention of the target culture.</a:t>
                      </a:r>
                    </a:p>
                  </a:txBody>
                  <a:tcPr marL="68580" marR="68580" marT="0" marB="0"/>
                </a:tc>
              </a:tr>
            </a:tbl>
          </a:graphicData>
        </a:graphic>
      </p:graphicFrame>
      <p:sp>
        <p:nvSpPr>
          <p:cNvPr id="3" name="Slide Number Placeholder 2"/>
          <p:cNvSpPr>
            <a:spLocks noGrp="1"/>
          </p:cNvSpPr>
          <p:nvPr>
            <p:ph type="sldNum" sz="quarter" idx="12"/>
          </p:nvPr>
        </p:nvSpPr>
        <p:spPr/>
        <p:txBody>
          <a:bodyPr/>
          <a:lstStyle/>
          <a:p>
            <a:fld id="{74C2F60E-34D8-DD42-93FD-7BD7AE432328}" type="slidenum">
              <a:rPr lang="en-US"/>
              <a:pPr/>
              <a:t>55</a:t>
            </a:fld>
            <a:endParaRPr lang="en-US"/>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70093347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020" y="318980"/>
            <a:ext cx="7991243" cy="719302"/>
          </a:xfrm>
          <a:solidFill>
            <a:schemeClr val="accent1"/>
          </a:solidFill>
        </p:spPr>
        <p:txBody>
          <a:bodyPr>
            <a:normAutofit/>
          </a:bodyPr>
          <a:lstStyle/>
          <a:p>
            <a:pPr algn="ctr"/>
            <a:r>
              <a:rPr lang="en-US">
                <a:solidFill>
                  <a:schemeClr val="tx1"/>
                </a:solidFill>
              </a:rPr>
              <a:t>Presentational Project</a:t>
            </a:r>
            <a:endParaRPr lang="en-US" sz="2700">
              <a:solidFill>
                <a:schemeClr val="tx1"/>
              </a:solidFill>
            </a:endParaRPr>
          </a:p>
        </p:txBody>
      </p:sp>
      <p:sp>
        <p:nvSpPr>
          <p:cNvPr id="5" name="Slide Number Placeholder 4"/>
          <p:cNvSpPr>
            <a:spLocks noGrp="1"/>
          </p:cNvSpPr>
          <p:nvPr>
            <p:ph type="sldNum" sz="quarter" idx="12"/>
          </p:nvPr>
        </p:nvSpPr>
        <p:spPr/>
        <p:txBody>
          <a:bodyPr/>
          <a:lstStyle/>
          <a:p>
            <a:fld id="{74C2F60E-34D8-DD42-93FD-7BD7AE432328}" type="slidenum">
              <a:rPr lang="en-US"/>
              <a:pPr/>
              <a:t>56</a:t>
            </a:fld>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3217" y="1416205"/>
            <a:ext cx="8382851" cy="4562223"/>
          </a:xfrm>
        </p:spPr>
      </p:pic>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64109372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021" y="318980"/>
            <a:ext cx="7986330" cy="963410"/>
          </a:xfrm>
          <a:solidFill>
            <a:schemeClr val="accent1"/>
          </a:solidFill>
        </p:spPr>
        <p:txBody>
          <a:bodyPr>
            <a:noAutofit/>
          </a:bodyPr>
          <a:lstStyle/>
          <a:p>
            <a:pPr fontAlgn="base"/>
            <a:r>
              <a:rPr lang="en-US" sz="3600">
                <a:solidFill>
                  <a:schemeClr val="tx1"/>
                </a:solidFill>
              </a:rPr>
              <a:t>Presentational Writing </a:t>
            </a:r>
            <a:br>
              <a:rPr lang="en-US" sz="3600">
                <a:solidFill>
                  <a:schemeClr val="tx1"/>
                </a:solidFill>
              </a:rPr>
            </a:br>
            <a:r>
              <a:rPr lang="en-US" sz="3600">
                <a:solidFill>
                  <a:schemeClr val="tx1"/>
                </a:solidFill>
              </a:rPr>
              <a:t>(Script and Visual Product)</a:t>
            </a:r>
          </a:p>
        </p:txBody>
      </p:sp>
      <p:sp>
        <p:nvSpPr>
          <p:cNvPr id="5" name="Slide Number Placeholder 4"/>
          <p:cNvSpPr>
            <a:spLocks noGrp="1"/>
          </p:cNvSpPr>
          <p:nvPr>
            <p:ph type="sldNum" sz="quarter" idx="12"/>
          </p:nvPr>
        </p:nvSpPr>
        <p:spPr/>
        <p:txBody>
          <a:bodyPr/>
          <a:lstStyle/>
          <a:p>
            <a:fld id="{74C2F60E-34D8-DD42-93FD-7BD7AE432328}" type="slidenum">
              <a:rPr lang="en-US"/>
              <a:pPr/>
              <a:t>57</a:t>
            </a:fld>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50238" y="1624389"/>
            <a:ext cx="7143895" cy="4914524"/>
          </a:xfrm>
        </p:spPr>
      </p:pic>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72972404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779" y="318980"/>
            <a:ext cx="7986330" cy="963410"/>
          </a:xfrm>
          <a:solidFill>
            <a:schemeClr val="accent1"/>
          </a:solidFill>
        </p:spPr>
        <p:txBody>
          <a:bodyPr>
            <a:noAutofit/>
          </a:bodyPr>
          <a:lstStyle/>
          <a:p>
            <a:pPr fontAlgn="base"/>
            <a:r>
              <a:rPr lang="en-US" sz="3600">
                <a:solidFill>
                  <a:schemeClr val="tx1"/>
                </a:solidFill>
              </a:rPr>
              <a:t>Presentational Speaking</a:t>
            </a:r>
          </a:p>
        </p:txBody>
      </p:sp>
      <p:sp>
        <p:nvSpPr>
          <p:cNvPr id="5" name="Slide Number Placeholder 4"/>
          <p:cNvSpPr>
            <a:spLocks noGrp="1"/>
          </p:cNvSpPr>
          <p:nvPr>
            <p:ph type="sldNum" sz="quarter" idx="12"/>
          </p:nvPr>
        </p:nvSpPr>
        <p:spPr/>
        <p:txBody>
          <a:bodyPr/>
          <a:lstStyle/>
          <a:p>
            <a:fld id="{74C2F60E-34D8-DD42-93FD-7BD7AE432328}" type="slidenum">
              <a:rPr lang="en-US"/>
              <a:pPr/>
              <a:t>58</a:t>
            </a:fld>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5807" y="1639229"/>
            <a:ext cx="8082275" cy="4455325"/>
          </a:xfrm>
        </p:spPr>
      </p:pic>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98581084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08870" y="325464"/>
            <a:ext cx="8502655" cy="1079601"/>
          </a:xfrm>
          <a:solidFill>
            <a:schemeClr val="accent1"/>
          </a:solidFill>
        </p:spPr>
        <p:txBody>
          <a:bodyPr>
            <a:normAutofit/>
          </a:bodyPr>
          <a:lstStyle/>
          <a:p>
            <a:r>
              <a:rPr lang="en-US" sz="3600">
                <a:solidFill>
                  <a:schemeClr val="tx1"/>
                </a:solidFill>
                <a:ea typeface="ＭＳ Ｐゴシック" pitchFamily="-84" charset="-128"/>
                <a:cs typeface="ＭＳ Ｐゴシック" pitchFamily="-84" charset="-128"/>
              </a:rPr>
              <a:t>ACTFL Integrated Performance Assessment</a:t>
            </a:r>
          </a:p>
        </p:txBody>
      </p:sp>
      <p:sp>
        <p:nvSpPr>
          <p:cNvPr id="10" name="Footer Placeholder 9"/>
          <p:cNvSpPr>
            <a:spLocks noGrp="1"/>
          </p:cNvSpPr>
          <p:nvPr>
            <p:ph type="ftr" sz="quarter" idx="11"/>
          </p:nvPr>
        </p:nvSpPr>
        <p:spPr/>
        <p:txBody>
          <a:bodyPr/>
          <a:lstStyle/>
          <a:p>
            <a:r>
              <a:rPr lang="en-US"/>
              <a:t>Laura Terrill</a:t>
            </a:r>
          </a:p>
        </p:txBody>
      </p:sp>
      <p:sp>
        <p:nvSpPr>
          <p:cNvPr id="44035" name="Text Box 3"/>
          <p:cNvSpPr txBox="1">
            <a:spLocks noChangeArrowheads="1"/>
          </p:cNvSpPr>
          <p:nvPr/>
        </p:nvSpPr>
        <p:spPr bwMode="auto">
          <a:xfrm>
            <a:off x="1822922" y="1560513"/>
            <a:ext cx="5450531" cy="1938992"/>
          </a:xfrm>
          <a:prstGeom prst="rect">
            <a:avLst/>
          </a:prstGeom>
          <a:noFill/>
          <a:ln w="9525">
            <a:noFill/>
            <a:miter lim="800000"/>
            <a:headEnd/>
            <a:tailEnd/>
          </a:ln>
        </p:spPr>
        <p:txBody>
          <a:bodyPr wrap="none">
            <a:prstTxWarp prst="textNoShape">
              <a:avLst/>
            </a:prstTxWarp>
            <a:spAutoFit/>
          </a:bodyPr>
          <a:lstStyle/>
          <a:p>
            <a:pPr marL="457200" indent="-457200" algn="ctr">
              <a:buFont typeface="Arial" pitchFamily="-84" charset="0"/>
              <a:buNone/>
            </a:pPr>
            <a:r>
              <a:rPr lang="en-US" sz="2000" b="1">
                <a:solidFill>
                  <a:schemeClr val="accent6"/>
                </a:solidFill>
              </a:rPr>
              <a:t>Interpretive</a:t>
            </a:r>
          </a:p>
          <a:p>
            <a:pPr marL="457200" indent="-457200" algn="ctr">
              <a:buFont typeface="Arial" pitchFamily="-84" charset="0"/>
              <a:buNone/>
            </a:pPr>
            <a:r>
              <a:rPr lang="en-US" sz="2000"/>
              <a:t>Students listen to, read and / or view an authentic </a:t>
            </a:r>
          </a:p>
          <a:p>
            <a:pPr marL="457200" indent="-457200" algn="ctr">
              <a:buFont typeface="Arial" pitchFamily="-84" charset="0"/>
              <a:buNone/>
            </a:pPr>
            <a:r>
              <a:rPr lang="en-US" sz="2000"/>
              <a:t>text and answer information as well as </a:t>
            </a:r>
          </a:p>
          <a:p>
            <a:pPr marL="457200" indent="-457200" algn="ctr">
              <a:buFont typeface="Arial" pitchFamily="-84" charset="0"/>
              <a:buNone/>
            </a:pPr>
            <a:r>
              <a:rPr lang="en-US" sz="2000"/>
              <a:t>interpretive questions to assess comprehension.</a:t>
            </a:r>
          </a:p>
          <a:p>
            <a:pPr marL="457200" indent="-457200" algn="ctr">
              <a:buFont typeface="Arial" pitchFamily="-84" charset="0"/>
              <a:buNone/>
            </a:pPr>
            <a:r>
              <a:rPr lang="en-US" sz="2000"/>
              <a:t>The teacher provides students with feedback on </a:t>
            </a:r>
          </a:p>
          <a:p>
            <a:pPr marL="457200" indent="-457200" algn="ctr">
              <a:buFont typeface="Arial" pitchFamily="-84" charset="0"/>
              <a:buNone/>
            </a:pPr>
            <a:r>
              <a:rPr lang="en-US" sz="2000"/>
              <a:t>performance. </a:t>
            </a:r>
          </a:p>
        </p:txBody>
      </p:sp>
      <p:sp>
        <p:nvSpPr>
          <p:cNvPr id="44036" name="AutoShape 4"/>
          <p:cNvSpPr>
            <a:spLocks noChangeArrowheads="1"/>
          </p:cNvSpPr>
          <p:nvPr/>
        </p:nvSpPr>
        <p:spPr bwMode="auto">
          <a:xfrm>
            <a:off x="7924800" y="2438400"/>
            <a:ext cx="733425" cy="1214438"/>
          </a:xfrm>
          <a:prstGeom prst="curvedLeftArrow">
            <a:avLst>
              <a:gd name="adj1" fmla="val 33117"/>
              <a:gd name="adj2" fmla="val 66234"/>
              <a:gd name="adj3" fmla="val 3333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4037" name="Text Box 5"/>
          <p:cNvSpPr txBox="1">
            <a:spLocks noChangeArrowheads="1"/>
          </p:cNvSpPr>
          <p:nvPr/>
        </p:nvSpPr>
        <p:spPr bwMode="auto">
          <a:xfrm>
            <a:off x="4953000" y="3886200"/>
            <a:ext cx="3581400" cy="1938338"/>
          </a:xfrm>
          <a:prstGeom prst="rect">
            <a:avLst/>
          </a:prstGeom>
          <a:noFill/>
          <a:ln w="9525">
            <a:noFill/>
            <a:miter lim="800000"/>
            <a:headEnd/>
            <a:tailEnd/>
          </a:ln>
        </p:spPr>
        <p:txBody>
          <a:bodyPr>
            <a:prstTxWarp prst="textNoShape">
              <a:avLst/>
            </a:prstTxWarp>
            <a:spAutoFit/>
          </a:bodyPr>
          <a:lstStyle/>
          <a:p>
            <a:pPr algn="ctr"/>
            <a:r>
              <a:rPr lang="en-US" sz="2000" b="1">
                <a:solidFill>
                  <a:schemeClr val="accent6"/>
                </a:solidFill>
              </a:rPr>
              <a:t>Interpersonal</a:t>
            </a:r>
          </a:p>
          <a:p>
            <a:pPr algn="ctr"/>
            <a:r>
              <a:rPr lang="en-US" sz="2000"/>
              <a:t>After receiving feedback students engage in communication about a particular topic which relates to the interpretive text. </a:t>
            </a:r>
          </a:p>
        </p:txBody>
      </p:sp>
      <p:sp>
        <p:nvSpPr>
          <p:cNvPr id="44038" name="Text Box 7"/>
          <p:cNvSpPr txBox="1">
            <a:spLocks noChangeArrowheads="1"/>
          </p:cNvSpPr>
          <p:nvPr/>
        </p:nvSpPr>
        <p:spPr bwMode="auto">
          <a:xfrm>
            <a:off x="228600" y="3810000"/>
            <a:ext cx="4343400" cy="2246769"/>
          </a:xfrm>
          <a:prstGeom prst="rect">
            <a:avLst/>
          </a:prstGeom>
          <a:noFill/>
          <a:ln w="9525">
            <a:noFill/>
            <a:miter lim="800000"/>
            <a:headEnd/>
            <a:tailEnd/>
          </a:ln>
        </p:spPr>
        <p:txBody>
          <a:bodyPr>
            <a:prstTxWarp prst="textNoShape">
              <a:avLst/>
            </a:prstTxWarp>
            <a:spAutoFit/>
          </a:bodyPr>
          <a:lstStyle/>
          <a:p>
            <a:pPr algn="ctr"/>
            <a:r>
              <a:rPr lang="en-US" sz="2000" b="1">
                <a:solidFill>
                  <a:schemeClr val="accent6"/>
                </a:solidFill>
              </a:rPr>
              <a:t>Presentational</a:t>
            </a:r>
          </a:p>
          <a:p>
            <a:pPr algn="ctr"/>
            <a:r>
              <a:rPr lang="en-US" sz="2000"/>
              <a:t>Students engage in the presentational mode by sharing their research/ideas/opinions. Samples presentational formats: speeches, drama, skits, radio broadcasts, posters, brochures, essays, websites, etc. </a:t>
            </a:r>
          </a:p>
        </p:txBody>
      </p:sp>
      <p:sp>
        <p:nvSpPr>
          <p:cNvPr id="11" name="Curved Right Arrow 10"/>
          <p:cNvSpPr/>
          <p:nvPr/>
        </p:nvSpPr>
        <p:spPr>
          <a:xfrm rot="16200000">
            <a:off x="4480388" y="5501812"/>
            <a:ext cx="776059" cy="1507236"/>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4" name="Curved Right Arrow 13"/>
          <p:cNvSpPr/>
          <p:nvPr/>
        </p:nvSpPr>
        <p:spPr>
          <a:xfrm>
            <a:off x="609600" y="2438400"/>
            <a:ext cx="731520" cy="121615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2" name="Slide Number Placeholder 1"/>
          <p:cNvSpPr>
            <a:spLocks noGrp="1"/>
          </p:cNvSpPr>
          <p:nvPr>
            <p:ph type="sldNum" sz="quarter" idx="12"/>
          </p:nvPr>
        </p:nvSpPr>
        <p:spPr/>
        <p:txBody>
          <a:bodyPr/>
          <a:lstStyle/>
          <a:p>
            <a:fld id="{6D22F896-40B5-4ADD-8801-0D06FADFA095}" type="slidenum">
              <a:rPr lang="en-US"/>
              <a:t>59</a:t>
            </a:fld>
            <a:endParaRPr lang="en-US"/>
          </a:p>
        </p:txBody>
      </p:sp>
    </p:spTree>
    <p:extLst>
      <p:ext uri="{BB962C8B-B14F-4D97-AF65-F5344CB8AC3E}">
        <p14:creationId xmlns:p14="http://schemas.microsoft.com/office/powerpoint/2010/main" val="205920860"/>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5" name="Title 30"/>
          <p:cNvSpPr>
            <a:spLocks noGrp="1"/>
          </p:cNvSpPr>
          <p:nvPr>
            <p:ph type="title"/>
          </p:nvPr>
        </p:nvSpPr>
        <p:spPr>
          <a:xfrm>
            <a:off x="520692" y="188159"/>
            <a:ext cx="8978901" cy="1081915"/>
          </a:xfrm>
        </p:spPr>
        <p:txBody>
          <a:bodyPr/>
          <a:lstStyle/>
          <a:p>
            <a:r>
              <a:rPr lang="en-US" dirty="0">
                <a:solidFill>
                  <a:schemeClr val="tx1"/>
                </a:solidFill>
                <a:ea typeface="ＭＳ Ｐゴシック" pitchFamily="-84" charset="-128"/>
                <a:cs typeface="ＭＳ Ｐゴシック" pitchFamily="-84" charset="-128"/>
              </a:rPr>
              <a:t>ACTFL – Proficiency</a:t>
            </a:r>
          </a:p>
        </p:txBody>
      </p:sp>
      <p:pic>
        <p:nvPicPr>
          <p:cNvPr id="237571" name="Picture 3" descr="NA02343_[1]"/>
          <p:cNvPicPr>
            <a:picLocks noGrp="1" noChangeAspect="1" noChangeArrowheads="1"/>
          </p:cNvPicPr>
          <p:nvPr>
            <p:ph idx="1"/>
          </p:nvPr>
        </p:nvPicPr>
        <p:blipFill>
          <a:blip r:embed="rId3"/>
          <a:srcRect/>
          <a:stretch>
            <a:fillRect/>
          </a:stretch>
        </p:blipFill>
        <p:spPr>
          <a:xfrm>
            <a:off x="2643418" y="2160278"/>
            <a:ext cx="3302650" cy="4224528"/>
          </a:xfrm>
          <a:effectLst>
            <a:outerShdw blurRad="63500" algn="ctr" rotWithShape="0">
              <a:schemeClr val="bg2">
                <a:alpha val="75000"/>
              </a:schemeClr>
            </a:outerShdw>
          </a:effectLst>
        </p:spPr>
      </p:pic>
      <p:sp>
        <p:nvSpPr>
          <p:cNvPr id="9" name="Footer Placeholder 8"/>
          <p:cNvSpPr>
            <a:spLocks noGrp="1"/>
          </p:cNvSpPr>
          <p:nvPr>
            <p:ph type="ftr" sz="quarter" idx="11"/>
          </p:nvPr>
        </p:nvSpPr>
        <p:spPr>
          <a:xfrm>
            <a:off x="338636" y="6292243"/>
            <a:ext cx="6483240" cy="365125"/>
          </a:xfrm>
        </p:spPr>
        <p:txBody>
          <a:bodyPr/>
          <a:lstStyle/>
          <a:p>
            <a:r>
              <a:rPr lang="en-US" dirty="0" smtClean="0"/>
              <a:t>Laura Terrill</a:t>
            </a:r>
            <a:endParaRPr lang="en-US" dirty="0"/>
          </a:p>
        </p:txBody>
      </p:sp>
      <p:sp>
        <p:nvSpPr>
          <p:cNvPr id="15" name="TextBox 14"/>
          <p:cNvSpPr txBox="1">
            <a:spLocks noChangeArrowheads="1"/>
          </p:cNvSpPr>
          <p:nvPr/>
        </p:nvSpPr>
        <p:spPr bwMode="auto">
          <a:xfrm>
            <a:off x="205552" y="4278481"/>
            <a:ext cx="2985882" cy="1015663"/>
          </a:xfrm>
          <a:prstGeom prst="rect">
            <a:avLst/>
          </a:prstGeom>
          <a:noFill/>
          <a:ln w="9525">
            <a:noFill/>
            <a:miter lim="800000"/>
            <a:headEnd/>
            <a:tailEnd/>
          </a:ln>
        </p:spPr>
        <p:txBody>
          <a:bodyPr wrap="none">
            <a:prstTxWarp prst="textNoShape">
              <a:avLst/>
            </a:prstTxWarp>
            <a:spAutoFit/>
          </a:bodyPr>
          <a:lstStyle/>
          <a:p>
            <a:r>
              <a:rPr lang="en-US" sz="2000" dirty="0">
                <a:solidFill>
                  <a:schemeClr val="accent6"/>
                </a:solidFill>
                <a:ea typeface="Cambria" pitchFamily="-84" charset="0"/>
                <a:cs typeface="Cambria" pitchFamily="-84" charset="0"/>
              </a:rPr>
              <a:t>Roots: </a:t>
            </a:r>
            <a:r>
              <a:rPr lang="en-US" sz="2000" dirty="0">
                <a:ea typeface="Cambria" pitchFamily="-84" charset="0"/>
                <a:cs typeface="Cambria" pitchFamily="-84" charset="0"/>
              </a:rPr>
              <a:t>Content &amp; Contexts</a:t>
            </a:r>
          </a:p>
          <a:p>
            <a:pPr marL="273050" lvl="1" indent="273050">
              <a:buFont typeface="Arial" pitchFamily="-84" charset="0"/>
              <a:buChar char="•"/>
            </a:pPr>
            <a:r>
              <a:rPr lang="en-US" sz="2000" dirty="0">
                <a:ea typeface="Cambria" pitchFamily="-84" charset="0"/>
                <a:cs typeface="Cambria" pitchFamily="-84" charset="0"/>
              </a:rPr>
              <a:t>Topics</a:t>
            </a:r>
          </a:p>
          <a:p>
            <a:pPr marL="273050" lvl="1" indent="273050">
              <a:buFont typeface="Arial" pitchFamily="-84" charset="0"/>
              <a:buChar char="•"/>
            </a:pPr>
            <a:r>
              <a:rPr lang="en-US" sz="2000" dirty="0">
                <a:ea typeface="Cambria" pitchFamily="-84" charset="0"/>
                <a:cs typeface="Cambria" pitchFamily="-84" charset="0"/>
              </a:rPr>
              <a:t>Social Situations</a:t>
            </a:r>
          </a:p>
        </p:txBody>
      </p:sp>
      <p:sp>
        <p:nvSpPr>
          <p:cNvPr id="16" name="TextBox 15"/>
          <p:cNvSpPr txBox="1"/>
          <p:nvPr/>
        </p:nvSpPr>
        <p:spPr>
          <a:xfrm>
            <a:off x="5779911" y="4273800"/>
            <a:ext cx="2965555" cy="1938992"/>
          </a:xfrm>
          <a:prstGeom prst="rect">
            <a:avLst/>
          </a:prstGeom>
          <a:noFill/>
        </p:spPr>
        <p:txBody>
          <a:bodyPr wrap="none">
            <a:spAutoFit/>
          </a:bodyPr>
          <a:lstStyle/>
          <a:p>
            <a:pPr>
              <a:defRPr/>
            </a:pPr>
            <a:r>
              <a:rPr lang="en-US" sz="2000" dirty="0">
                <a:solidFill>
                  <a:schemeClr val="accent6"/>
                </a:solidFill>
                <a:cs typeface="Cambria"/>
              </a:rPr>
              <a:t>Trunk: </a:t>
            </a:r>
            <a:r>
              <a:rPr lang="en-US" sz="2000" dirty="0">
                <a:cs typeface="Cambria"/>
              </a:rPr>
              <a:t>Functions</a:t>
            </a:r>
          </a:p>
          <a:p>
            <a:pPr marL="91440" indent="182880">
              <a:buFont typeface="Arial"/>
              <a:buChar char="•"/>
              <a:defRPr/>
            </a:pPr>
            <a:r>
              <a:rPr lang="en-US" sz="2000" dirty="0">
                <a:cs typeface="Cambria"/>
              </a:rPr>
              <a:t>Ask &amp; answer questions</a:t>
            </a:r>
          </a:p>
          <a:p>
            <a:pPr marL="91440" indent="182880">
              <a:buFont typeface="Arial"/>
              <a:buChar char="•"/>
              <a:defRPr/>
            </a:pPr>
            <a:r>
              <a:rPr lang="en-US" sz="2000" dirty="0">
                <a:cs typeface="Cambria"/>
              </a:rPr>
              <a:t>Describe</a:t>
            </a:r>
          </a:p>
          <a:p>
            <a:pPr marL="91440" indent="182880">
              <a:buFont typeface="Arial"/>
              <a:buChar char="•"/>
              <a:defRPr/>
            </a:pPr>
            <a:r>
              <a:rPr lang="en-US" sz="2000" dirty="0">
                <a:cs typeface="Cambria"/>
              </a:rPr>
              <a:t>Compare &amp; contrast</a:t>
            </a:r>
          </a:p>
          <a:p>
            <a:pPr marL="91440" indent="182880">
              <a:buFont typeface="Arial"/>
              <a:buChar char="•"/>
              <a:defRPr/>
            </a:pPr>
            <a:r>
              <a:rPr lang="en-US" sz="2000" dirty="0">
                <a:cs typeface="Cambria"/>
              </a:rPr>
              <a:t>Narrate &amp; describe</a:t>
            </a:r>
          </a:p>
          <a:p>
            <a:pPr marL="91440" indent="182880">
              <a:buFont typeface="Arial"/>
              <a:buChar char="•"/>
              <a:defRPr/>
            </a:pPr>
            <a:r>
              <a:rPr lang="en-US" sz="2000" dirty="0">
                <a:cs typeface="Cambria"/>
              </a:rPr>
              <a:t>Support an opinion</a:t>
            </a:r>
          </a:p>
        </p:txBody>
      </p:sp>
      <p:sp>
        <p:nvSpPr>
          <p:cNvPr id="17" name="TextBox 16"/>
          <p:cNvSpPr txBox="1">
            <a:spLocks noChangeArrowheads="1"/>
          </p:cNvSpPr>
          <p:nvPr/>
        </p:nvSpPr>
        <p:spPr bwMode="auto">
          <a:xfrm>
            <a:off x="6019800" y="1456602"/>
            <a:ext cx="2668588" cy="2554545"/>
          </a:xfrm>
          <a:prstGeom prst="rect">
            <a:avLst/>
          </a:prstGeom>
          <a:noFill/>
          <a:ln w="9525">
            <a:noFill/>
            <a:miter lim="800000"/>
            <a:headEnd/>
            <a:tailEnd/>
          </a:ln>
        </p:spPr>
        <p:txBody>
          <a:bodyPr>
            <a:prstTxWarp prst="textNoShape">
              <a:avLst/>
            </a:prstTxWarp>
            <a:spAutoFit/>
          </a:bodyPr>
          <a:lstStyle/>
          <a:p>
            <a:r>
              <a:rPr lang="en-US" sz="2000" dirty="0">
                <a:solidFill>
                  <a:schemeClr val="accent6"/>
                </a:solidFill>
                <a:ea typeface="Cambria" pitchFamily="-84" charset="0"/>
                <a:cs typeface="Cambria" pitchFamily="-84" charset="0"/>
              </a:rPr>
              <a:t>Leaves: </a:t>
            </a:r>
            <a:r>
              <a:rPr lang="en-US" sz="2000" dirty="0">
                <a:ea typeface="Cambria" pitchFamily="-84" charset="0"/>
                <a:cs typeface="Cambria" pitchFamily="-84" charset="0"/>
              </a:rPr>
              <a:t>Accuracy</a:t>
            </a:r>
          </a:p>
          <a:p>
            <a:pPr marL="273050" lvl="1" indent="-182563">
              <a:buFont typeface="Arial" pitchFamily="-84" charset="0"/>
              <a:buChar char="•"/>
            </a:pPr>
            <a:r>
              <a:rPr lang="en-US" sz="2000" dirty="0">
                <a:ea typeface="Cambria" pitchFamily="-84" charset="0"/>
                <a:cs typeface="Cambria" pitchFamily="-84" charset="0"/>
              </a:rPr>
              <a:t>Pronunciation</a:t>
            </a:r>
          </a:p>
          <a:p>
            <a:pPr marL="273050" lvl="1" indent="-182563">
              <a:buFont typeface="Arial" pitchFamily="-84" charset="0"/>
              <a:buChar char="•"/>
            </a:pPr>
            <a:r>
              <a:rPr lang="en-US" sz="2000" dirty="0">
                <a:ea typeface="Cambria" pitchFamily="-84" charset="0"/>
                <a:cs typeface="Cambria" pitchFamily="-84" charset="0"/>
              </a:rPr>
              <a:t>Grammar</a:t>
            </a:r>
          </a:p>
          <a:p>
            <a:pPr marL="273050" lvl="1" indent="-182563">
              <a:buFont typeface="Arial" pitchFamily="-84" charset="0"/>
              <a:buChar char="•"/>
            </a:pPr>
            <a:r>
              <a:rPr lang="en-US" sz="2000" dirty="0">
                <a:ea typeface="Cambria" pitchFamily="-84" charset="0"/>
                <a:cs typeface="Cambria" pitchFamily="-84" charset="0"/>
              </a:rPr>
              <a:t>Vocabulary</a:t>
            </a:r>
          </a:p>
          <a:p>
            <a:pPr marL="273050" lvl="1" indent="-182563">
              <a:buFont typeface="Arial" pitchFamily="-84" charset="0"/>
              <a:buChar char="•"/>
            </a:pPr>
            <a:r>
              <a:rPr lang="en-US" sz="2000" dirty="0">
                <a:ea typeface="Cambria" pitchFamily="-84" charset="0"/>
                <a:cs typeface="Cambria" pitchFamily="-84" charset="0"/>
              </a:rPr>
              <a:t>Socio-linguistic appropriateness</a:t>
            </a:r>
          </a:p>
          <a:p>
            <a:pPr marL="273050" lvl="1" indent="-182563">
              <a:buFont typeface="Arial" pitchFamily="-84" charset="0"/>
              <a:buChar char="•"/>
            </a:pPr>
            <a:r>
              <a:rPr lang="en-US" sz="2000" dirty="0">
                <a:ea typeface="Cambria" pitchFamily="-84" charset="0"/>
                <a:cs typeface="Cambria" pitchFamily="-84" charset="0"/>
              </a:rPr>
              <a:t>Fluency</a:t>
            </a:r>
          </a:p>
          <a:p>
            <a:endParaRPr lang="en-US" sz="2000" dirty="0">
              <a:ea typeface="Cambria" pitchFamily="-84" charset="0"/>
              <a:cs typeface="Cambria" pitchFamily="-84" charset="0"/>
            </a:endParaRPr>
          </a:p>
        </p:txBody>
      </p:sp>
      <p:sp>
        <p:nvSpPr>
          <p:cNvPr id="18" name="TextBox 17"/>
          <p:cNvSpPr txBox="1">
            <a:spLocks noChangeArrowheads="1"/>
          </p:cNvSpPr>
          <p:nvPr/>
        </p:nvSpPr>
        <p:spPr bwMode="auto">
          <a:xfrm>
            <a:off x="76201" y="1981202"/>
            <a:ext cx="2275110" cy="1323439"/>
          </a:xfrm>
          <a:prstGeom prst="rect">
            <a:avLst/>
          </a:prstGeom>
          <a:noFill/>
          <a:ln w="9525">
            <a:noFill/>
            <a:miter lim="800000"/>
            <a:headEnd/>
            <a:tailEnd/>
          </a:ln>
        </p:spPr>
        <p:txBody>
          <a:bodyPr wrap="none">
            <a:prstTxWarp prst="textNoShape">
              <a:avLst/>
            </a:prstTxWarp>
            <a:spAutoFit/>
          </a:bodyPr>
          <a:lstStyle/>
          <a:p>
            <a:r>
              <a:rPr lang="en-US" sz="2000" dirty="0">
                <a:solidFill>
                  <a:schemeClr val="accent6"/>
                </a:solidFill>
                <a:ea typeface="Cambria" pitchFamily="-84" charset="0"/>
                <a:cs typeface="Cambria" pitchFamily="-84" charset="0"/>
              </a:rPr>
              <a:t>Branches: </a:t>
            </a:r>
            <a:r>
              <a:rPr lang="en-US" sz="2000" dirty="0">
                <a:ea typeface="Cambria" pitchFamily="-84" charset="0"/>
                <a:cs typeface="Cambria" pitchFamily="-84" charset="0"/>
              </a:rPr>
              <a:t>Text Type</a:t>
            </a:r>
          </a:p>
          <a:p>
            <a:pPr marL="273050" lvl="1" indent="273050">
              <a:buFont typeface="Arial" pitchFamily="-84" charset="0"/>
              <a:buChar char="•"/>
            </a:pPr>
            <a:r>
              <a:rPr lang="en-US" sz="2000" dirty="0">
                <a:ea typeface="Cambria" pitchFamily="-84" charset="0"/>
                <a:cs typeface="Cambria" pitchFamily="-84" charset="0"/>
              </a:rPr>
              <a:t>words</a:t>
            </a:r>
          </a:p>
          <a:p>
            <a:pPr marL="273050" lvl="1" indent="273050">
              <a:buFont typeface="Arial" pitchFamily="-84" charset="0"/>
              <a:buChar char="•"/>
            </a:pPr>
            <a:r>
              <a:rPr lang="en-US" sz="2000" dirty="0">
                <a:ea typeface="Cambria" pitchFamily="-84" charset="0"/>
                <a:cs typeface="Cambria" pitchFamily="-84" charset="0"/>
              </a:rPr>
              <a:t>sentences</a:t>
            </a:r>
          </a:p>
          <a:p>
            <a:pPr marL="273050" lvl="1" indent="273050">
              <a:buFont typeface="Arial" pitchFamily="-84" charset="0"/>
              <a:buChar char="•"/>
            </a:pPr>
            <a:r>
              <a:rPr lang="en-US" sz="2000" dirty="0">
                <a:ea typeface="Cambria" pitchFamily="-84" charset="0"/>
                <a:cs typeface="Cambria" pitchFamily="-84" charset="0"/>
              </a:rPr>
              <a:t>paragraphs</a:t>
            </a:r>
          </a:p>
        </p:txBody>
      </p:sp>
      <p:sp>
        <p:nvSpPr>
          <p:cNvPr id="78856" name="TextBox 8"/>
          <p:cNvSpPr txBox="1">
            <a:spLocks noChangeArrowheads="1"/>
          </p:cNvSpPr>
          <p:nvPr/>
        </p:nvSpPr>
        <p:spPr bwMode="auto">
          <a:xfrm>
            <a:off x="6783943" y="6297638"/>
            <a:ext cx="1665139" cy="338554"/>
          </a:xfrm>
          <a:prstGeom prst="rect">
            <a:avLst/>
          </a:prstGeom>
          <a:noFill/>
          <a:ln w="9525">
            <a:noFill/>
            <a:miter lim="800000"/>
            <a:headEnd/>
            <a:tailEnd/>
          </a:ln>
        </p:spPr>
        <p:txBody>
          <a:bodyPr wrap="none">
            <a:prstTxWarp prst="textNoShape">
              <a:avLst/>
            </a:prstTxWarp>
            <a:spAutoFit/>
          </a:bodyPr>
          <a:lstStyle/>
          <a:p>
            <a:r>
              <a:rPr lang="en-US" sz="1600" dirty="0"/>
              <a:t>Chantal Thompson</a:t>
            </a:r>
          </a:p>
        </p:txBody>
      </p:sp>
      <p:sp>
        <p:nvSpPr>
          <p:cNvPr id="2" name="Slide Number Placeholder 1"/>
          <p:cNvSpPr>
            <a:spLocks noGrp="1"/>
          </p:cNvSpPr>
          <p:nvPr>
            <p:ph type="sldNum" sz="quarter" idx="12"/>
          </p:nvPr>
        </p:nvSpPr>
        <p:spPr/>
        <p:txBody>
          <a:bodyPr/>
          <a:lstStyle/>
          <a:p>
            <a:fld id="{74C2F60E-34D8-DD42-93FD-7BD7AE432328}" type="slidenum">
              <a:rPr lang="en-US"/>
              <a:pPr/>
              <a:t>6</a:t>
            </a:fld>
            <a:endParaRPr lang="en-US" dirty="0"/>
          </a:p>
        </p:txBody>
      </p:sp>
    </p:spTree>
    <p:extLst>
      <p:ext uri="{BB962C8B-B14F-4D97-AF65-F5344CB8AC3E}">
        <p14:creationId xmlns:p14="http://schemas.microsoft.com/office/powerpoint/2010/main" val="445960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Box 2"/>
          <p:cNvSpPr txBox="1">
            <a:spLocks noChangeArrowheads="1"/>
          </p:cNvSpPr>
          <p:nvPr/>
        </p:nvSpPr>
        <p:spPr bwMode="auto">
          <a:xfrm>
            <a:off x="3556000" y="5511445"/>
            <a:ext cx="5118100" cy="738188"/>
          </a:xfrm>
          <a:prstGeom prst="rect">
            <a:avLst/>
          </a:prstGeom>
          <a:noFill/>
          <a:ln w="9525">
            <a:noFill/>
            <a:miter lim="800000"/>
            <a:headEnd/>
            <a:tailEnd/>
          </a:ln>
        </p:spPr>
        <p:txBody>
          <a:bodyPr wrap="none">
            <a:prstTxWarp prst="textNoShape">
              <a:avLst/>
            </a:prstTxWarp>
            <a:spAutoFit/>
          </a:bodyPr>
          <a:lstStyle/>
          <a:p>
            <a:endParaRPr lang="en-US" sz="1400">
              <a:latin typeface="Cambria" pitchFamily="-65" charset="0"/>
              <a:ea typeface="Cambria" pitchFamily="-65" charset="0"/>
              <a:cs typeface="Cambria" pitchFamily="-65" charset="0"/>
            </a:endParaRPr>
          </a:p>
          <a:p>
            <a:r>
              <a:rPr lang="en-US" sz="1400">
                <a:latin typeface="Cambria" pitchFamily="-65" charset="0"/>
                <a:ea typeface="Cambria" pitchFamily="-65" charset="0"/>
                <a:cs typeface="Cambria" pitchFamily="-65" charset="0"/>
                <a:hlinkClick r:id="rId3"/>
              </a:rPr>
              <a:t>http://www.flickr.com/photos/dilaudid/4954719152/sizes/m/</a:t>
            </a:r>
            <a:endParaRPr lang="en-US" sz="1400">
              <a:latin typeface="Cambria" pitchFamily="-65" charset="0"/>
              <a:ea typeface="Cambria" pitchFamily="-65" charset="0"/>
              <a:cs typeface="Cambria" pitchFamily="-65" charset="0"/>
            </a:endParaRPr>
          </a:p>
          <a:p>
            <a:r>
              <a:rPr lang="en-US" sz="1400">
                <a:latin typeface="Cambria" pitchFamily="-65" charset="0"/>
                <a:ea typeface="Cambria" pitchFamily="-65" charset="0"/>
                <a:cs typeface="Cambria" pitchFamily="-65" charset="0"/>
              </a:rPr>
              <a:t>Markus Koljonen – website: http://blackswan.carbonmade.com </a:t>
            </a:r>
          </a:p>
        </p:txBody>
      </p:sp>
      <p:pic>
        <p:nvPicPr>
          <p:cNvPr id="52227" name="Picture 3" descr="4954719152_e06d1ffdb2.jpg"/>
          <p:cNvPicPr>
            <a:picLocks noChangeAspect="1"/>
          </p:cNvPicPr>
          <p:nvPr/>
        </p:nvPicPr>
        <p:blipFill>
          <a:blip r:embed="rId4"/>
          <a:srcRect/>
          <a:stretch>
            <a:fillRect/>
          </a:stretch>
        </p:blipFill>
        <p:spPr bwMode="auto">
          <a:xfrm>
            <a:off x="546573" y="1070852"/>
            <a:ext cx="4333875" cy="4333875"/>
          </a:xfrm>
          <a:prstGeom prst="rect">
            <a:avLst/>
          </a:prstGeom>
          <a:noFill/>
          <a:ln w="9525">
            <a:noFill/>
            <a:miter lim="800000"/>
            <a:headEnd/>
            <a:tailEnd/>
          </a:ln>
        </p:spPr>
      </p:pic>
      <p:sp>
        <p:nvSpPr>
          <p:cNvPr id="52228" name="TextBox 4"/>
          <p:cNvSpPr txBox="1">
            <a:spLocks noChangeArrowheads="1"/>
          </p:cNvSpPr>
          <p:nvPr/>
        </p:nvSpPr>
        <p:spPr bwMode="auto">
          <a:xfrm>
            <a:off x="5368925" y="1874261"/>
            <a:ext cx="3146425" cy="3046988"/>
          </a:xfrm>
          <a:prstGeom prst="rect">
            <a:avLst/>
          </a:prstGeom>
          <a:noFill/>
          <a:ln w="9525">
            <a:noFill/>
            <a:miter lim="800000"/>
            <a:headEnd/>
            <a:tailEnd/>
          </a:ln>
        </p:spPr>
        <p:txBody>
          <a:bodyPr>
            <a:prstTxWarp prst="textNoShape">
              <a:avLst/>
            </a:prstTxWarp>
            <a:spAutoFit/>
          </a:bodyPr>
          <a:lstStyle/>
          <a:p>
            <a:pPr algn="ctr"/>
            <a:r>
              <a:rPr lang="en-US" sz="3200">
                <a:latin typeface="Cambria" pitchFamily="-65" charset="0"/>
                <a:ea typeface="Cambria" pitchFamily="-65" charset="0"/>
                <a:cs typeface="Cambria" pitchFamily="-65" charset="0"/>
              </a:rPr>
              <a:t>What percentage of your grade is allocated </a:t>
            </a:r>
          </a:p>
          <a:p>
            <a:pPr algn="ctr"/>
            <a:r>
              <a:rPr lang="en-US" sz="3200">
                <a:latin typeface="Cambria" pitchFamily="-65" charset="0"/>
                <a:ea typeface="Cambria" pitchFamily="-65" charset="0"/>
                <a:cs typeface="Cambria" pitchFamily="-65" charset="0"/>
              </a:rPr>
              <a:t>to interpersonal (unrehearsed) communication?  </a:t>
            </a:r>
          </a:p>
        </p:txBody>
      </p:sp>
      <p:sp>
        <p:nvSpPr>
          <p:cNvPr id="6" name="Footer Placeholder 5"/>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normAutofit/>
          </a:bodyPr>
          <a:lstStyle/>
          <a:p>
            <a:fld id="{74C2F60E-34D8-DD42-93FD-7BD7AE432328}" type="slidenum">
              <a:rPr lang="en-US"/>
              <a:pPr/>
              <a:t>60</a:t>
            </a:fld>
            <a:endParaRPr lang="en-US"/>
          </a:p>
        </p:txBody>
      </p:sp>
    </p:spTree>
    <p:extLst>
      <p:ext uri="{BB962C8B-B14F-4D97-AF65-F5344CB8AC3E}">
        <p14:creationId xmlns:p14="http://schemas.microsoft.com/office/powerpoint/2010/main" val="119639800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28650" y="-50508"/>
            <a:ext cx="7886700" cy="1325563"/>
          </a:xfrm>
        </p:spPr>
        <p:txBody>
          <a:bodyPr/>
          <a:lstStyle/>
          <a:p>
            <a:r>
              <a:rPr lang="en-US"/>
              <a:t>Possible Gradebook Categories</a:t>
            </a:r>
          </a:p>
        </p:txBody>
      </p:sp>
      <p:sp>
        <p:nvSpPr>
          <p:cNvPr id="4" name="Footer Placeholder 3"/>
          <p:cNvSpPr>
            <a:spLocks noGrp="1"/>
          </p:cNvSpPr>
          <p:nvPr>
            <p:ph type="ftr" sz="quarter" idx="11"/>
          </p:nvPr>
        </p:nvSpPr>
        <p:spPr/>
        <p:txBody>
          <a:bodyPr/>
          <a:lstStyle/>
          <a:p>
            <a:r>
              <a:rPr lang="en-US"/>
              <a:t>Laura Terrill</a:t>
            </a:r>
          </a:p>
        </p:txBody>
      </p:sp>
      <p:graphicFrame>
        <p:nvGraphicFramePr>
          <p:cNvPr id="5" name="Content Placeholder 4"/>
          <p:cNvGraphicFramePr>
            <a:graphicFrameLocks noGrp="1"/>
          </p:cNvGraphicFramePr>
          <p:nvPr>
            <p:ph idx="4294967295"/>
            <p:extLst/>
          </p:nvPr>
        </p:nvGraphicFramePr>
        <p:xfrm>
          <a:off x="201879" y="1009650"/>
          <a:ext cx="8692739" cy="5598519"/>
        </p:xfrm>
        <a:graphic>
          <a:graphicData uri="http://schemas.openxmlformats.org/drawingml/2006/table">
            <a:tbl>
              <a:tblPr firstRow="1" bandRow="1">
                <a:tableStyleId>{5C22544A-7EE6-4342-B048-85BDC9FD1C3A}</a:tableStyleId>
              </a:tblPr>
              <a:tblGrid>
                <a:gridCol w="736270"/>
                <a:gridCol w="1615044"/>
                <a:gridCol w="6341425"/>
              </a:tblGrid>
              <a:tr h="391885">
                <a:tc>
                  <a:txBody>
                    <a:bodyPr/>
                    <a:lstStyle/>
                    <a:p>
                      <a:pPr marL="0" marR="0" algn="ctr">
                        <a:spcBef>
                          <a:spcPts val="0"/>
                        </a:spcBef>
                        <a:spcAft>
                          <a:spcPts val="0"/>
                        </a:spcAft>
                      </a:pPr>
                      <a:r>
                        <a:rPr lang="en-US" sz="1800" b="1">
                          <a:effectLst/>
                          <a:latin typeface="Cambria" charset="0"/>
                          <a:ea typeface="Cambria" charset="0"/>
                          <a:cs typeface="Times New Roman" charset="0"/>
                        </a:rPr>
                        <a:t>%</a:t>
                      </a:r>
                      <a:endParaRPr lang="en-US" sz="18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pPr>
                      <a:r>
                        <a:rPr lang="en-US" sz="1800" b="1">
                          <a:effectLst/>
                          <a:latin typeface="Cambria" charset="0"/>
                          <a:ea typeface="Cambria" charset="0"/>
                          <a:cs typeface="Times New Roman" charset="0"/>
                        </a:rPr>
                        <a:t>Category</a:t>
                      </a:r>
                      <a:endParaRPr lang="en-US" sz="18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pPr>
                      <a:r>
                        <a:rPr lang="en-US" sz="1800" b="1">
                          <a:effectLst/>
                          <a:latin typeface="Cambria" charset="0"/>
                          <a:ea typeface="Cambria" charset="0"/>
                          <a:cs typeface="Times New Roman" charset="0"/>
                        </a:rPr>
                        <a:t>What it measures.</a:t>
                      </a:r>
                      <a:endParaRPr lang="en-US" sz="1800">
                        <a:effectLst/>
                        <a:latin typeface="Cambria" charset="0"/>
                        <a:ea typeface="Cambria" charset="0"/>
                        <a:cs typeface="Times New Roman" charset="0"/>
                      </a:endParaRPr>
                    </a:p>
                  </a:txBody>
                  <a:tcPr marL="68580" marR="68580" marT="0" marB="0" anchor="ctr"/>
                </a:tc>
              </a:tr>
              <a:tr h="1192774">
                <a:tc>
                  <a:txBody>
                    <a:bodyPr/>
                    <a:lstStyle/>
                    <a:p>
                      <a:pPr marL="0" marR="0" algn="ctr">
                        <a:spcBef>
                          <a:spcPts val="0"/>
                        </a:spcBef>
                        <a:spcAft>
                          <a:spcPts val="0"/>
                        </a:spcAft>
                      </a:pPr>
                      <a:r>
                        <a:rPr lang="en-US" sz="1800">
                          <a:effectLst/>
                          <a:latin typeface="Cambria" charset="0"/>
                          <a:ea typeface="Cambria" charset="0"/>
                          <a:cs typeface="Times New Roman" charset="0"/>
                        </a:rPr>
                        <a:t>10%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Learning Practice</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Grades in this category reflect the preparation work that you will do to be ready to use the language in real world ways.  Homework, participation, in-class work, discrete point vocabulary and grammar quizzes count in this category.</a:t>
                      </a:r>
                    </a:p>
                  </a:txBody>
                  <a:tcPr marL="68580" marR="68580" marT="0" marB="0"/>
                </a:tc>
              </a:tr>
              <a:tr h="1436914">
                <a:tc>
                  <a:txBody>
                    <a:bodyPr/>
                    <a:lstStyle/>
                    <a:p>
                      <a:pPr marL="0" marR="0" algn="ctr">
                        <a:spcBef>
                          <a:spcPts val="0"/>
                        </a:spcBef>
                        <a:spcAft>
                          <a:spcPts val="0"/>
                        </a:spcAft>
                      </a:pPr>
                      <a:r>
                        <a:rPr lang="en-US" sz="1800">
                          <a:effectLst/>
                          <a:latin typeface="Cambria" charset="0"/>
                          <a:ea typeface="Cambria" charset="0"/>
                          <a:cs typeface="Times New Roman" charset="0"/>
                        </a:rPr>
                        <a:t>30%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Interpersonal</a:t>
                      </a:r>
                    </a:p>
                    <a:p>
                      <a:pPr marL="0" marR="0">
                        <a:spcBef>
                          <a:spcPts val="0"/>
                        </a:spcBef>
                        <a:spcAft>
                          <a:spcPts val="0"/>
                        </a:spcAft>
                      </a:pPr>
                      <a:r>
                        <a:rPr lang="en-US" sz="1800" i="1">
                          <a:effectLst/>
                          <a:latin typeface="Cambria" charset="0"/>
                          <a:ea typeface="Cambria" charset="0"/>
                          <a:cs typeface="Times New Roman" charset="0"/>
                        </a:rPr>
                        <a:t>(Speaking)</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The interpersonal mode of communication measures how well you speak the language and is the mode that prepares you to speak the language. You speak or write to exchange information in natural ways and you do not have a chance to script or memorize conversations or dialogues.  </a:t>
                      </a:r>
                    </a:p>
                  </a:txBody>
                  <a:tcPr marL="68580" marR="68580" marT="0" marB="0"/>
                </a:tc>
              </a:tr>
              <a:tr h="1140032">
                <a:tc>
                  <a:txBody>
                    <a:bodyPr/>
                    <a:lstStyle/>
                    <a:p>
                      <a:pPr marL="0" marR="0" algn="ctr">
                        <a:spcBef>
                          <a:spcPts val="0"/>
                        </a:spcBef>
                        <a:spcAft>
                          <a:spcPts val="0"/>
                        </a:spcAft>
                      </a:pPr>
                      <a:r>
                        <a:rPr lang="en-US" sz="1800">
                          <a:effectLst/>
                          <a:latin typeface="Cambria" charset="0"/>
                          <a:ea typeface="Cambria" charset="0"/>
                          <a:cs typeface="Times New Roman" charset="0"/>
                        </a:rPr>
                        <a:t>30%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Interpretive</a:t>
                      </a:r>
                    </a:p>
                    <a:p>
                      <a:pPr marL="0" marR="0">
                        <a:spcBef>
                          <a:spcPts val="0"/>
                        </a:spcBef>
                        <a:spcAft>
                          <a:spcPts val="0"/>
                        </a:spcAft>
                      </a:pPr>
                      <a:r>
                        <a:rPr lang="en-US" sz="1800" i="1">
                          <a:effectLst/>
                          <a:latin typeface="Cambria" charset="0"/>
                          <a:ea typeface="Cambria" charset="0"/>
                          <a:cs typeface="Times New Roman" charset="0"/>
                        </a:rPr>
                        <a:t>(Reading and Listening)</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The interpretive mode of communication measures how well you understand spoken or written authentic texts. There is no opportunity to interact with others so you must be able to understand the spoken or written text on your own. </a:t>
                      </a:r>
                    </a:p>
                  </a:txBody>
                  <a:tcPr marL="68580" marR="68580" marT="0" marB="0"/>
                </a:tc>
              </a:tr>
              <a:tr h="1436914">
                <a:tc>
                  <a:txBody>
                    <a:bodyPr/>
                    <a:lstStyle/>
                    <a:p>
                      <a:pPr marL="0" marR="0" algn="ctr">
                        <a:spcBef>
                          <a:spcPts val="0"/>
                        </a:spcBef>
                        <a:spcAft>
                          <a:spcPts val="0"/>
                        </a:spcAft>
                      </a:pPr>
                      <a:r>
                        <a:rPr lang="en-US" sz="1800">
                          <a:effectLst/>
                          <a:latin typeface="Cambria" charset="0"/>
                          <a:ea typeface="Cambria" charset="0"/>
                          <a:cs typeface="Times New Roman" charset="0"/>
                        </a:rPr>
                        <a:t>30%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Presentational</a:t>
                      </a:r>
                    </a:p>
                    <a:p>
                      <a:pPr marL="0" marR="0">
                        <a:spcBef>
                          <a:spcPts val="0"/>
                        </a:spcBef>
                        <a:spcAft>
                          <a:spcPts val="0"/>
                        </a:spcAft>
                      </a:pPr>
                      <a:r>
                        <a:rPr lang="en-US" sz="1800" i="1">
                          <a:effectLst/>
                          <a:latin typeface="Cambria" charset="0"/>
                          <a:ea typeface="Cambria" charset="0"/>
                          <a:cs typeface="Times New Roman" charset="0"/>
                        </a:rPr>
                        <a:t>(Speaking or Writing)</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The presentational mode of communication allows you to think about what you will say or write. When writing, you may have time to draft and revise before producing a final product. When speaking, you may be able to rehearse and/or to record multiple times until you are satisfied with the final product. </a:t>
                      </a:r>
                    </a:p>
                  </a:txBody>
                  <a:tcPr marL="68580" marR="68580" marT="0" marB="0"/>
                </a:tc>
              </a:tr>
            </a:tbl>
          </a:graphicData>
        </a:graphic>
      </p:graphicFrame>
      <p:sp>
        <p:nvSpPr>
          <p:cNvPr id="2" name="Slide Number Placeholder 1"/>
          <p:cNvSpPr>
            <a:spLocks noGrp="1"/>
          </p:cNvSpPr>
          <p:nvPr>
            <p:ph type="sldNum" sz="quarter" idx="12"/>
          </p:nvPr>
        </p:nvSpPr>
        <p:spPr/>
        <p:txBody>
          <a:bodyPr/>
          <a:lstStyle/>
          <a:p>
            <a:fld id="{74C2F60E-34D8-DD42-93FD-7BD7AE432328}" type="slidenum">
              <a:rPr lang="en-US"/>
              <a:pPr/>
              <a:t>61</a:t>
            </a:fld>
            <a:endParaRPr lang="en-US"/>
          </a:p>
        </p:txBody>
      </p:sp>
    </p:spTree>
    <p:extLst>
      <p:ext uri="{BB962C8B-B14F-4D97-AF65-F5344CB8AC3E}">
        <p14:creationId xmlns:p14="http://schemas.microsoft.com/office/powerpoint/2010/main" val="174362874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nvPr>
        </p:nvGraphicFramePr>
        <p:xfrm>
          <a:off x="294272" y="172277"/>
          <a:ext cx="8664198" cy="6492485"/>
        </p:xfrm>
        <a:graphic>
          <a:graphicData uri="http://schemas.openxmlformats.org/drawingml/2006/table">
            <a:tbl>
              <a:tblPr firstRow="1" bandRow="1">
                <a:tableStyleId>{2A488322-F2BA-4B5B-9748-0D474271808F}</a:tableStyleId>
              </a:tblPr>
              <a:tblGrid>
                <a:gridCol w="2928871"/>
                <a:gridCol w="2928871"/>
                <a:gridCol w="2806456"/>
              </a:tblGrid>
              <a:tr h="509282">
                <a:tc gridSpan="3">
                  <a:txBody>
                    <a:bodyPr/>
                    <a:lstStyle/>
                    <a:p>
                      <a:pPr algn="ctr"/>
                      <a:r>
                        <a:rPr lang="en-US" sz="2400" smtClean="0"/>
                        <a:t>Toolbox</a:t>
                      </a:r>
                      <a:endParaRPr lang="en-US" sz="2400"/>
                    </a:p>
                  </a:txBody>
                  <a:tcPr marL="68580" marR="68580">
                    <a:lnB w="12700" cap="flat" cmpd="sng" algn="ctr">
                      <a:solidFill>
                        <a:scrgbClr r="0" g="0" b="0"/>
                      </a:solidFill>
                      <a:prstDash val="solid"/>
                      <a:round/>
                      <a:headEnd type="none" w="med" len="med"/>
                      <a:tailEnd type="none" w="med" len="med"/>
                    </a:lnB>
                    <a:solidFill>
                      <a:srgbClr val="4F81BD"/>
                    </a:solidFill>
                  </a:tcPr>
                </a:tc>
                <a:tc hMerge="1">
                  <a:txBody>
                    <a:bodyPr/>
                    <a:lstStyle/>
                    <a:p>
                      <a:endParaRPr lang="en-US" dirty="0"/>
                    </a:p>
                  </a:txBody>
                  <a:tcPr/>
                </a:tc>
                <a:tc hMerge="1">
                  <a:txBody>
                    <a:bodyPr/>
                    <a:lstStyle/>
                    <a:p>
                      <a:endParaRPr lang="en-US" dirty="0"/>
                    </a:p>
                  </a:txBody>
                  <a:tcPr/>
                </a:tc>
              </a:tr>
              <a:tr h="560210">
                <a:tc>
                  <a:txBody>
                    <a:bodyPr/>
                    <a:lstStyle/>
                    <a:p>
                      <a:pPr algn="ctr"/>
                      <a:r>
                        <a:rPr lang="en-US" sz="1600" b="1" smtClean="0"/>
                        <a:t>Language Functions</a:t>
                      </a:r>
                    </a:p>
                    <a:p>
                      <a:pPr algn="ctr"/>
                      <a:r>
                        <a:rPr lang="en-US" sz="1600" b="1" smtClean="0"/>
                        <a:t>I can….</a:t>
                      </a:r>
                      <a:endParaRPr lang="en-US" sz="1600" b="1"/>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600" b="1" smtClean="0"/>
                        <a:t>Related Structures/</a:t>
                      </a:r>
                    </a:p>
                    <a:p>
                      <a:pPr algn="ctr"/>
                      <a:r>
                        <a:rPr lang="en-US" sz="1600" b="1" smtClean="0"/>
                        <a:t>Patterns</a:t>
                      </a:r>
                      <a:endParaRPr lang="en-US" sz="1600" b="1"/>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600" b="1" smtClean="0"/>
                        <a:t>Priority </a:t>
                      </a:r>
                    </a:p>
                    <a:p>
                      <a:pPr algn="ctr"/>
                      <a:r>
                        <a:rPr lang="en-US" sz="1600" b="1" smtClean="0"/>
                        <a:t>Vocabulary</a:t>
                      </a:r>
                      <a:endParaRPr lang="en-US" sz="1600" b="1"/>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712995">
                <a:tc>
                  <a:txBody>
                    <a:bodyPr/>
                    <a:lstStyle/>
                    <a:p>
                      <a:pPr marL="0" marR="0">
                        <a:spcBef>
                          <a:spcPts val="0"/>
                        </a:spcBef>
                        <a:spcAft>
                          <a:spcPts val="0"/>
                        </a:spcAft>
                      </a:pPr>
                      <a:r>
                        <a:rPr lang="en-US" sz="1600">
                          <a:solidFill>
                            <a:srgbClr val="000000"/>
                          </a:solidFill>
                          <a:effectLst/>
                          <a:latin typeface="+mn-lt"/>
                          <a:ea typeface="Calibri" charset="0"/>
                          <a:cs typeface="Calibri" charset="0"/>
                        </a:rPr>
                        <a:t>talk about the benefits of vacation</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gn="just">
                        <a:spcBef>
                          <a:spcPts val="0"/>
                        </a:spcBef>
                        <a:spcAft>
                          <a:spcPts val="0"/>
                        </a:spcAft>
                      </a:pPr>
                      <a:r>
                        <a:rPr lang="en-US" sz="1600">
                          <a:solidFill>
                            <a:srgbClr val="000000"/>
                          </a:solidFill>
                          <a:effectLst/>
                          <a:latin typeface="+mn-lt"/>
                          <a:ea typeface="Calibri" charset="0"/>
                          <a:cs typeface="Calibri" charset="0"/>
                        </a:rPr>
                        <a:t>I take a vacation to..</a:t>
                      </a:r>
                    </a:p>
                    <a:p>
                      <a:pPr marL="0" marR="0" algn="just">
                        <a:spcBef>
                          <a:spcPts val="0"/>
                        </a:spcBef>
                        <a:spcAft>
                          <a:spcPts val="0"/>
                        </a:spcAft>
                      </a:pPr>
                      <a:r>
                        <a:rPr lang="en-US" sz="1600">
                          <a:solidFill>
                            <a:srgbClr val="000000"/>
                          </a:solidFill>
                          <a:effectLst/>
                          <a:latin typeface="+mn-lt"/>
                          <a:ea typeface="Calibri" charset="0"/>
                          <a:cs typeface="Calibri" charset="0"/>
                        </a:rPr>
                        <a:t>learn, help others, reduce stress, relax, volunteer, practice a sport</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rowSpan="7">
                  <a:txBody>
                    <a:bodyPr/>
                    <a:lstStyle/>
                    <a:p>
                      <a:pPr marL="274320" lvl="0" indent="-274320">
                        <a:buFont typeface="Arial" charset="0"/>
                        <a:buChar char="•"/>
                      </a:pPr>
                      <a:r>
                        <a:rPr lang="en-US" sz="1600" kern="1200">
                          <a:solidFill>
                            <a:schemeClr val="dk1"/>
                          </a:solidFill>
                          <a:effectLst/>
                          <a:latin typeface="+mn-lt"/>
                          <a:ea typeface="+mn-ea"/>
                          <a:cs typeface="+mn-cs"/>
                        </a:rPr>
                        <a:t>high frequency verbs related to travel/vacation</a:t>
                      </a:r>
                    </a:p>
                    <a:p>
                      <a:pPr marL="274320" lvl="0" indent="-274320">
                        <a:buFont typeface="Arial" charset="0"/>
                        <a:buChar char="•"/>
                      </a:pPr>
                      <a:r>
                        <a:rPr lang="en-US" sz="1600" kern="1200">
                          <a:solidFill>
                            <a:schemeClr val="dk1"/>
                          </a:solidFill>
                          <a:effectLst/>
                          <a:latin typeface="+mn-lt"/>
                          <a:ea typeface="+mn-ea"/>
                          <a:cs typeface="+mn-cs"/>
                        </a:rPr>
                        <a:t>clothing, travel needs</a:t>
                      </a:r>
                    </a:p>
                    <a:p>
                      <a:pPr marL="274320" lvl="0" indent="-274320">
                        <a:buFont typeface="Arial" charset="0"/>
                        <a:buChar char="•"/>
                      </a:pPr>
                      <a:r>
                        <a:rPr lang="en-US" sz="1600" kern="1200">
                          <a:solidFill>
                            <a:schemeClr val="dk1"/>
                          </a:solidFill>
                          <a:effectLst/>
                          <a:latin typeface="+mn-lt"/>
                          <a:ea typeface="+mn-ea"/>
                          <a:cs typeface="+mn-cs"/>
                        </a:rPr>
                        <a:t>weather expressions</a:t>
                      </a:r>
                    </a:p>
                    <a:p>
                      <a:pPr marL="274320" lvl="0" indent="-274320">
                        <a:buFont typeface="Arial" charset="0"/>
                        <a:buChar char="•"/>
                      </a:pPr>
                      <a:r>
                        <a:rPr lang="en-US" sz="1600" kern="1200">
                          <a:solidFill>
                            <a:schemeClr val="dk1"/>
                          </a:solidFill>
                          <a:effectLst/>
                          <a:latin typeface="+mn-lt"/>
                          <a:ea typeface="+mn-ea"/>
                          <a:cs typeface="+mn-cs"/>
                        </a:rPr>
                        <a:t>expressions related to vacation</a:t>
                      </a:r>
                    </a:p>
                    <a:p>
                      <a:pPr marL="274320" lvl="0" indent="-274320">
                        <a:buFont typeface="Arial" charset="0"/>
                        <a:buChar char="•"/>
                      </a:pPr>
                      <a:r>
                        <a:rPr lang="en-US" sz="1600" kern="1200">
                          <a:solidFill>
                            <a:schemeClr val="dk1"/>
                          </a:solidFill>
                          <a:effectLst/>
                          <a:latin typeface="+mn-lt"/>
                          <a:ea typeface="+mn-ea"/>
                          <a:cs typeface="+mn-cs"/>
                        </a:rPr>
                        <a:t>destinations - mountains, rivers, beaches</a:t>
                      </a:r>
                    </a:p>
                    <a:p>
                      <a:pPr marL="274320" lvl="0" indent="-274320">
                        <a:buFont typeface="Arial" charset="0"/>
                        <a:buChar char="•"/>
                      </a:pPr>
                      <a:r>
                        <a:rPr lang="en-US" sz="1600" kern="1200">
                          <a:solidFill>
                            <a:schemeClr val="dk1"/>
                          </a:solidFill>
                          <a:effectLst/>
                          <a:latin typeface="+mn-lt"/>
                          <a:ea typeface="+mn-ea"/>
                          <a:cs typeface="+mn-cs"/>
                        </a:rPr>
                        <a:t>directional phrases - N, S, E, W, close to</a:t>
                      </a:r>
                    </a:p>
                    <a:p>
                      <a:pPr marL="274320" indent="-274320">
                        <a:buFont typeface="Arial" charset="0"/>
                        <a:buChar char="•"/>
                      </a:pPr>
                      <a:r>
                        <a:rPr lang="en-US" sz="1600" kern="1200">
                          <a:solidFill>
                            <a:schemeClr val="dk1"/>
                          </a:solidFill>
                          <a:effectLst/>
                          <a:latin typeface="+mn-lt"/>
                          <a:ea typeface="+mn-ea"/>
                          <a:cs typeface="+mn-cs"/>
                        </a:rPr>
                        <a:t>reasons for taking vacation</a:t>
                      </a:r>
                      <a:r>
                        <a:rPr lang="en-US" sz="1600">
                          <a:effectLst/>
                        </a:rPr>
                        <a:t> </a:t>
                      </a:r>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814851">
                <a:tc>
                  <a:txBody>
                    <a:bodyPr/>
                    <a:lstStyle/>
                    <a:p>
                      <a:pPr marL="0" marR="0">
                        <a:spcBef>
                          <a:spcPts val="0"/>
                        </a:spcBef>
                        <a:spcAft>
                          <a:spcPts val="0"/>
                        </a:spcAft>
                      </a:pPr>
                      <a:r>
                        <a:rPr lang="en-US" sz="1600">
                          <a:solidFill>
                            <a:srgbClr val="000000"/>
                          </a:solidFill>
                          <a:effectLst/>
                          <a:latin typeface="+mn-lt"/>
                          <a:ea typeface="Calibri" charset="0"/>
                          <a:cs typeface="Calibri" charset="0"/>
                        </a:rPr>
                        <a:t>talk about where I and others want to go and ask for and give reasons.</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gn="just">
                        <a:spcBef>
                          <a:spcPts val="0"/>
                        </a:spcBef>
                        <a:spcAft>
                          <a:spcPts val="0"/>
                        </a:spcAft>
                      </a:pPr>
                      <a:r>
                        <a:rPr lang="en-US" sz="1600">
                          <a:solidFill>
                            <a:srgbClr val="000000"/>
                          </a:solidFill>
                          <a:effectLst/>
                          <a:latin typeface="+mn-lt"/>
                          <a:ea typeface="Calibri" charset="0"/>
                          <a:cs typeface="Calibri" charset="0"/>
                        </a:rPr>
                        <a:t>to want </a:t>
                      </a:r>
                    </a:p>
                    <a:p>
                      <a:pPr marL="0" marR="0" algn="just">
                        <a:spcBef>
                          <a:spcPts val="0"/>
                        </a:spcBef>
                        <a:spcAft>
                          <a:spcPts val="0"/>
                        </a:spcAft>
                      </a:pPr>
                      <a:r>
                        <a:rPr lang="en-US" sz="1600">
                          <a:solidFill>
                            <a:srgbClr val="000000"/>
                          </a:solidFill>
                          <a:effectLst/>
                          <a:latin typeface="+mn-lt"/>
                          <a:ea typeface="Calibri" charset="0"/>
                          <a:cs typeface="Calibri" charset="0"/>
                        </a:rPr>
                        <a:t>because</a:t>
                      </a:r>
                    </a:p>
                    <a:p>
                      <a:pPr marL="0" marR="0" algn="just">
                        <a:spcBef>
                          <a:spcPts val="0"/>
                        </a:spcBef>
                        <a:spcAft>
                          <a:spcPts val="0"/>
                        </a:spcAft>
                      </a:pPr>
                      <a:r>
                        <a:rPr lang="en-US" sz="1600">
                          <a:solidFill>
                            <a:srgbClr val="000000"/>
                          </a:solidFill>
                          <a:effectLst/>
                          <a:latin typeface="+mn-lt"/>
                          <a:ea typeface="Calibri" charset="0"/>
                          <a:cs typeface="Calibri" charset="0"/>
                        </a:rPr>
                        <a:t>I like/don’t like to…(activities)</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756861">
                <a:tc>
                  <a:txBody>
                    <a:bodyPr/>
                    <a:lstStyle/>
                    <a:p>
                      <a:pPr marL="0" marR="0">
                        <a:spcBef>
                          <a:spcPts val="0"/>
                        </a:spcBef>
                        <a:spcAft>
                          <a:spcPts val="0"/>
                        </a:spcAft>
                      </a:pPr>
                      <a:r>
                        <a:rPr lang="en-US" sz="1600">
                          <a:solidFill>
                            <a:srgbClr val="000000"/>
                          </a:solidFill>
                          <a:effectLst/>
                          <a:latin typeface="+mn-lt"/>
                          <a:ea typeface="Times New Roman" charset="0"/>
                          <a:cs typeface="Times New Roman" charset="0"/>
                        </a:rPr>
                        <a:t>share details on future vacations - where, with whom, when, etc. </a:t>
                      </a:r>
                      <a:endParaRPr lang="en-US" sz="1600">
                        <a:solidFill>
                          <a:srgbClr val="000000"/>
                        </a:solidFill>
                        <a:effectLst/>
                        <a:latin typeface="+mn-lt"/>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gn="just">
                        <a:spcBef>
                          <a:spcPts val="0"/>
                        </a:spcBef>
                        <a:spcAft>
                          <a:spcPts val="0"/>
                        </a:spcAft>
                      </a:pPr>
                      <a:r>
                        <a:rPr lang="en-US" sz="1600">
                          <a:solidFill>
                            <a:srgbClr val="000000"/>
                          </a:solidFill>
                          <a:effectLst/>
                          <a:latin typeface="+mn-lt"/>
                          <a:ea typeface="Calibri" charset="0"/>
                          <a:cs typeface="Calibri" charset="0"/>
                        </a:rPr>
                        <a:t>interrogatives</a:t>
                      </a:r>
                    </a:p>
                    <a:p>
                      <a:pPr marL="0" marR="0" algn="just">
                        <a:spcBef>
                          <a:spcPts val="0"/>
                        </a:spcBef>
                        <a:spcAft>
                          <a:spcPts val="0"/>
                        </a:spcAft>
                      </a:pPr>
                      <a:r>
                        <a:rPr lang="en-US" sz="1600">
                          <a:solidFill>
                            <a:srgbClr val="000000"/>
                          </a:solidFill>
                          <a:effectLst/>
                          <a:latin typeface="+mn-lt"/>
                          <a:ea typeface="Calibri" charset="0"/>
                          <a:cs typeface="Calibri" charset="0"/>
                        </a:rPr>
                        <a:t>near future - going to…</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712995">
                <a:tc>
                  <a:txBody>
                    <a:bodyPr/>
                    <a:lstStyle/>
                    <a:p>
                      <a:pPr marL="0" marR="0">
                        <a:spcBef>
                          <a:spcPts val="0"/>
                        </a:spcBef>
                        <a:spcAft>
                          <a:spcPts val="0"/>
                        </a:spcAft>
                      </a:pPr>
                      <a:r>
                        <a:rPr lang="en-US" sz="1600">
                          <a:solidFill>
                            <a:srgbClr val="000000"/>
                          </a:solidFill>
                          <a:effectLst/>
                          <a:latin typeface="+mn-lt"/>
                          <a:ea typeface="Times New Roman" charset="0"/>
                          <a:cs typeface="Times New Roman" charset="0"/>
                        </a:rPr>
                        <a:t>share details on past vacations - where, with whom, when, etc. </a:t>
                      </a:r>
                      <a:endParaRPr lang="en-US" sz="1600">
                        <a:solidFill>
                          <a:srgbClr val="000000"/>
                        </a:solidFill>
                        <a:effectLst/>
                        <a:latin typeface="+mn-lt"/>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gn="just">
                        <a:spcBef>
                          <a:spcPts val="0"/>
                        </a:spcBef>
                        <a:spcAft>
                          <a:spcPts val="0"/>
                        </a:spcAft>
                      </a:pPr>
                      <a:r>
                        <a:rPr lang="en-US" sz="1600">
                          <a:solidFill>
                            <a:srgbClr val="000000"/>
                          </a:solidFill>
                          <a:effectLst/>
                          <a:latin typeface="+mn-lt"/>
                          <a:ea typeface="Calibri" charset="0"/>
                          <a:cs typeface="Calibri" charset="0"/>
                        </a:rPr>
                        <a:t>interrogatives</a:t>
                      </a:r>
                    </a:p>
                    <a:p>
                      <a:pPr marL="0" marR="0" algn="just">
                        <a:spcBef>
                          <a:spcPts val="0"/>
                        </a:spcBef>
                        <a:spcAft>
                          <a:spcPts val="0"/>
                        </a:spcAft>
                      </a:pPr>
                      <a:r>
                        <a:rPr lang="en-US" sz="1600">
                          <a:solidFill>
                            <a:srgbClr val="000000"/>
                          </a:solidFill>
                          <a:effectLst/>
                          <a:latin typeface="+mn-lt"/>
                          <a:ea typeface="Calibri" charset="0"/>
                          <a:cs typeface="Calibri" charset="0"/>
                        </a:rPr>
                        <a:t>high frequency verbs related to vacation, travel</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814851">
                <a:tc>
                  <a:txBody>
                    <a:bodyPr/>
                    <a:lstStyle/>
                    <a:p>
                      <a:pPr marL="0" marR="0">
                        <a:spcBef>
                          <a:spcPts val="0"/>
                        </a:spcBef>
                        <a:spcAft>
                          <a:spcPts val="0"/>
                        </a:spcAft>
                      </a:pPr>
                      <a:r>
                        <a:rPr lang="en-US" sz="1600">
                          <a:solidFill>
                            <a:srgbClr val="000000"/>
                          </a:solidFill>
                          <a:effectLst/>
                          <a:latin typeface="+mn-lt"/>
                          <a:ea typeface="Times New Roman" charset="0"/>
                          <a:cs typeface="Times New Roman" charset="0"/>
                        </a:rPr>
                        <a:t>state how I felt about a vacation and react to what others say about their vacations.</a:t>
                      </a:r>
                      <a:endParaRPr lang="en-US" sz="1600">
                        <a:solidFill>
                          <a:srgbClr val="000000"/>
                        </a:solidFill>
                        <a:effectLst/>
                        <a:latin typeface="+mn-lt"/>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gn="just">
                        <a:spcBef>
                          <a:spcPts val="0"/>
                        </a:spcBef>
                        <a:spcAft>
                          <a:spcPts val="0"/>
                        </a:spcAft>
                      </a:pPr>
                      <a:r>
                        <a:rPr lang="en-US" sz="1600">
                          <a:solidFill>
                            <a:srgbClr val="000000"/>
                          </a:solidFill>
                          <a:effectLst/>
                          <a:latin typeface="+mn-lt"/>
                          <a:ea typeface="Calibri" charset="0"/>
                          <a:cs typeface="Calibri" charset="0"/>
                        </a:rPr>
                        <a:t>It was….</a:t>
                      </a:r>
                    </a:p>
                    <a:p>
                      <a:pPr marL="0" marR="0" algn="just">
                        <a:spcBef>
                          <a:spcPts val="0"/>
                        </a:spcBef>
                        <a:spcAft>
                          <a:spcPts val="0"/>
                        </a:spcAft>
                      </a:pPr>
                      <a:r>
                        <a:rPr lang="en-US" sz="1600">
                          <a:solidFill>
                            <a:srgbClr val="000000"/>
                          </a:solidFill>
                          <a:effectLst/>
                          <a:latin typeface="+mn-lt"/>
                          <a:ea typeface="Calibri" charset="0"/>
                          <a:cs typeface="Calibri" charset="0"/>
                        </a:rPr>
                        <a:t>descriptive adjectives</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tcPr>
                </a:tc>
              </a:tr>
              <a:tr h="712995">
                <a:tc>
                  <a:txBody>
                    <a:bodyPr/>
                    <a:lstStyle/>
                    <a:p>
                      <a:pPr marL="0" marR="0">
                        <a:spcBef>
                          <a:spcPts val="0"/>
                        </a:spcBef>
                        <a:spcAft>
                          <a:spcPts val="0"/>
                        </a:spcAft>
                      </a:pPr>
                      <a:r>
                        <a:rPr lang="en-US" sz="1600">
                          <a:solidFill>
                            <a:srgbClr val="000000"/>
                          </a:solidFill>
                          <a:effectLst/>
                          <a:latin typeface="+mn-lt"/>
                          <a:ea typeface="Calibri" charset="0"/>
                          <a:cs typeface="Calibri" charset="0"/>
                        </a:rPr>
                        <a:t>compare how people spend vacation time in other cultures</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gn="just">
                        <a:spcBef>
                          <a:spcPts val="0"/>
                        </a:spcBef>
                        <a:spcAft>
                          <a:spcPts val="0"/>
                        </a:spcAft>
                      </a:pPr>
                      <a:r>
                        <a:rPr lang="en-US" sz="1600">
                          <a:solidFill>
                            <a:srgbClr val="000000"/>
                          </a:solidFill>
                          <a:effectLst/>
                          <a:latin typeface="+mn-lt"/>
                          <a:ea typeface="Calibri" charset="0"/>
                          <a:cs typeface="Calibri" charset="0"/>
                        </a:rPr>
                        <a:t>prepositions with countries</a:t>
                      </a:r>
                    </a:p>
                    <a:p>
                      <a:pPr marL="0" marR="0" algn="just">
                        <a:spcBef>
                          <a:spcPts val="0"/>
                        </a:spcBef>
                        <a:spcAft>
                          <a:spcPts val="0"/>
                        </a:spcAft>
                      </a:pPr>
                      <a:r>
                        <a:rPr lang="en-US" sz="1600">
                          <a:solidFill>
                            <a:srgbClr val="000000"/>
                          </a:solidFill>
                          <a:effectLst/>
                          <a:latin typeface="+mn-lt"/>
                          <a:ea typeface="Calibri" charset="0"/>
                          <a:cs typeface="Calibri" charset="0"/>
                        </a:rPr>
                        <a:t>impersonal pronoun</a:t>
                      </a:r>
                    </a:p>
                    <a:p>
                      <a:pPr marL="0" marR="0" algn="just">
                        <a:spcBef>
                          <a:spcPts val="0"/>
                        </a:spcBef>
                        <a:spcAft>
                          <a:spcPts val="0"/>
                        </a:spcAft>
                      </a:pPr>
                      <a:r>
                        <a:rPr lang="en-US" sz="1600">
                          <a:solidFill>
                            <a:srgbClr val="000000"/>
                          </a:solidFill>
                          <a:effectLst/>
                          <a:latin typeface="+mn-lt"/>
                          <a:ea typeface="Calibri" charset="0"/>
                          <a:cs typeface="Calibri" charset="0"/>
                        </a:rPr>
                        <a:t>Here…but in (country), they….</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712995">
                <a:tc>
                  <a:txBody>
                    <a:bodyPr/>
                    <a:lstStyle/>
                    <a:p>
                      <a:pPr marL="0" marR="0">
                        <a:spcBef>
                          <a:spcPts val="0"/>
                        </a:spcBef>
                        <a:spcAft>
                          <a:spcPts val="0"/>
                        </a:spcAft>
                      </a:pPr>
                      <a:r>
                        <a:rPr lang="en-US" sz="1600" b="1">
                          <a:solidFill>
                            <a:srgbClr val="FF0000"/>
                          </a:solidFill>
                          <a:latin typeface="+mn-lt"/>
                          <a:ea typeface="Cambria"/>
                          <a:cs typeface="Times New Roman"/>
                        </a:rPr>
                        <a:t>See unit template for additional</a:t>
                      </a:r>
                      <a:r>
                        <a:rPr lang="en-US" sz="1600" b="1" baseline="0">
                          <a:solidFill>
                            <a:srgbClr val="FF0000"/>
                          </a:solidFill>
                          <a:latin typeface="+mn-lt"/>
                          <a:ea typeface="Cambria"/>
                          <a:cs typeface="Times New Roman"/>
                        </a:rPr>
                        <a:t> functions.</a:t>
                      </a:r>
                      <a:endParaRPr lang="en-US" sz="1600" b="1">
                        <a:solidFill>
                          <a:srgbClr val="FF0000"/>
                        </a:solidFill>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b="1">
                          <a:solidFill>
                            <a:srgbClr val="FF0000"/>
                          </a:solidFill>
                        </a:rPr>
                        <a:t>This is the</a:t>
                      </a:r>
                      <a:r>
                        <a:rPr lang="en-US" sz="1600" b="1" baseline="0">
                          <a:solidFill>
                            <a:srgbClr val="FF0000"/>
                          </a:solidFill>
                        </a:rPr>
                        <a:t> first section where there may be differences by language. </a:t>
                      </a:r>
                      <a:endParaRPr lang="en-US" sz="1600" b="1">
                        <a:solidFill>
                          <a:srgbClr val="FF0000"/>
                        </a:solidFill>
                      </a:endParaRPr>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4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5" name="Footer Placeholder 4"/>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6D22F896-40B5-4ADD-8801-0D06FADFA095}" type="slidenum">
              <a:rPr lang="en-US"/>
              <a:t>62</a:t>
            </a:fld>
            <a:endParaRPr lang="en-US"/>
          </a:p>
        </p:txBody>
      </p:sp>
    </p:spTree>
    <p:extLst>
      <p:ext uri="{BB962C8B-B14F-4D97-AF65-F5344CB8AC3E}">
        <p14:creationId xmlns:p14="http://schemas.microsoft.com/office/powerpoint/2010/main" val="363381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a:t>Consider the following activities</a:t>
            </a:r>
            <a:r>
              <a:rPr lang="is-IS" sz="4000"/>
              <a:t>…</a:t>
            </a:r>
            <a:endParaRPr lang="en-US" sz="4000"/>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63</a:t>
            </a:fld>
            <a:endParaRPr lang="en-US"/>
          </a:p>
        </p:txBody>
      </p:sp>
      <p:sp>
        <p:nvSpPr>
          <p:cNvPr id="5" name="Content Placeholder 4"/>
          <p:cNvSpPr>
            <a:spLocks noGrp="1"/>
          </p:cNvSpPr>
          <p:nvPr>
            <p:ph sz="quarter" idx="1"/>
          </p:nvPr>
        </p:nvSpPr>
        <p:spPr>
          <a:xfrm>
            <a:off x="3823854" y="2105891"/>
            <a:ext cx="4942193" cy="3962400"/>
          </a:xfrm>
        </p:spPr>
        <p:txBody>
          <a:bodyPr>
            <a:normAutofit/>
          </a:bodyPr>
          <a:lstStyle/>
          <a:p>
            <a:r>
              <a:rPr lang="en-US" sz="2400"/>
              <a:t>Make the following sentences negative.</a:t>
            </a:r>
          </a:p>
          <a:p>
            <a:r>
              <a:rPr lang="en-US" sz="2400"/>
              <a:t>Write the question that will give you the answer. </a:t>
            </a:r>
          </a:p>
          <a:p>
            <a:r>
              <a:rPr lang="en-US" sz="2400"/>
              <a:t>Replace the noun with the direct object pronoun. </a:t>
            </a:r>
          </a:p>
          <a:p>
            <a:r>
              <a:rPr lang="en-US" sz="2400"/>
              <a:t>Rewrite the sentence in the preterite. </a:t>
            </a:r>
          </a:p>
          <a:p>
            <a:r>
              <a:rPr lang="en-US" sz="2400"/>
              <a:t>Tell me what you are doing this summer. Use the future tense. </a:t>
            </a:r>
          </a:p>
          <a:p>
            <a:endParaRPr lang="en-US" sz="2400"/>
          </a:p>
        </p:txBody>
      </p:sp>
      <p:grpSp>
        <p:nvGrpSpPr>
          <p:cNvPr id="8" name="Group 7"/>
          <p:cNvGrpSpPr/>
          <p:nvPr/>
        </p:nvGrpSpPr>
        <p:grpSpPr>
          <a:xfrm rot="21131550">
            <a:off x="189429" y="2494727"/>
            <a:ext cx="3226676" cy="3009084"/>
            <a:chOff x="370163" y="2308229"/>
            <a:chExt cx="3226676" cy="3009084"/>
          </a:xfrm>
        </p:grpSpPr>
        <p:sp>
          <p:nvSpPr>
            <p:cNvPr id="7" name="Rectangle 6"/>
            <p:cNvSpPr/>
            <p:nvPr/>
          </p:nvSpPr>
          <p:spPr>
            <a:xfrm>
              <a:off x="370163" y="2308229"/>
              <a:ext cx="3226676" cy="30090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291" y="2441171"/>
              <a:ext cx="2836421" cy="2743200"/>
            </a:xfrm>
            <a:prstGeom prst="rect">
              <a:avLst/>
            </a:prstGeom>
          </p:spPr>
        </p:pic>
      </p:grpSp>
    </p:spTree>
    <p:extLst>
      <p:ext uri="{BB962C8B-B14F-4D97-AF65-F5344CB8AC3E}">
        <p14:creationId xmlns:p14="http://schemas.microsoft.com/office/powerpoint/2010/main" val="16199947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Laura Terrill</a:t>
            </a:r>
            <a:endParaRPr lang="en-US"/>
          </a:p>
        </p:txBody>
      </p:sp>
      <p:sp>
        <p:nvSpPr>
          <p:cNvPr id="4" name="Slide Number Placeholder 3"/>
          <p:cNvSpPr>
            <a:spLocks noGrp="1"/>
          </p:cNvSpPr>
          <p:nvPr>
            <p:ph type="sldNum" sz="quarter" idx="12"/>
          </p:nvPr>
        </p:nvSpPr>
        <p:spPr/>
        <p:txBody>
          <a:bodyPr/>
          <a:lstStyle/>
          <a:p>
            <a:fld id="{D57F1E4F-1CFF-5643-939E-02111984F565}" type="slidenum">
              <a:rPr lang="en-US" smtClean="0"/>
              <a:t>64</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9000" y="0"/>
            <a:ext cx="4817914" cy="6858000"/>
          </a:xfrm>
          <a:prstGeom prst="rect">
            <a:avLst/>
          </a:prstGeom>
        </p:spPr>
      </p:pic>
    </p:spTree>
    <p:extLst>
      <p:ext uri="{BB962C8B-B14F-4D97-AF65-F5344CB8AC3E}">
        <p14:creationId xmlns:p14="http://schemas.microsoft.com/office/powerpoint/2010/main" val="1204294413"/>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Laura Terrill</a:t>
            </a:r>
            <a:endParaRPr lang="en-US"/>
          </a:p>
        </p:txBody>
      </p:sp>
      <p:sp>
        <p:nvSpPr>
          <p:cNvPr id="3" name="Slide Number Placeholder 2"/>
          <p:cNvSpPr>
            <a:spLocks noGrp="1"/>
          </p:cNvSpPr>
          <p:nvPr>
            <p:ph type="sldNum" sz="quarter" idx="12"/>
          </p:nvPr>
        </p:nvSpPr>
        <p:spPr/>
        <p:txBody>
          <a:bodyPr/>
          <a:lstStyle/>
          <a:p>
            <a:fld id="{D57F1E4F-1CFF-5643-939E-02111984F565}" type="slidenum">
              <a:rPr lang="en-US" smtClean="0"/>
              <a:t>65</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195" y="452582"/>
            <a:ext cx="8152227" cy="5577840"/>
          </a:xfrm>
          <a:prstGeom prst="rect">
            <a:avLst/>
          </a:prstGeom>
        </p:spPr>
      </p:pic>
    </p:spTree>
    <p:extLst>
      <p:ext uri="{BB962C8B-B14F-4D97-AF65-F5344CB8AC3E}">
        <p14:creationId xmlns:p14="http://schemas.microsoft.com/office/powerpoint/2010/main" val="542826316"/>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a:solidFill>
                  <a:schemeClr val="tx1"/>
                </a:solidFill>
              </a:rPr>
              <a:t>Personalization</a:t>
            </a:r>
          </a:p>
        </p:txBody>
      </p:sp>
      <p:sp>
        <p:nvSpPr>
          <p:cNvPr id="6" name="Content Placeholder 5"/>
          <p:cNvSpPr>
            <a:spLocks noGrp="1"/>
          </p:cNvSpPr>
          <p:nvPr>
            <p:ph idx="1"/>
          </p:nvPr>
        </p:nvSpPr>
        <p:spPr>
          <a:xfrm>
            <a:off x="4308764" y="1825625"/>
            <a:ext cx="4206586" cy="4226040"/>
          </a:xfrm>
        </p:spPr>
        <p:txBody>
          <a:bodyPr>
            <a:normAutofit/>
          </a:bodyPr>
          <a:lstStyle/>
          <a:p>
            <a:pPr marL="457200" indent="-457200">
              <a:buFont typeface="+mj-lt"/>
              <a:buAutoNum type="arabicPeriod"/>
            </a:pPr>
            <a:r>
              <a:rPr lang="en-US" sz="2800"/>
              <a:t>What country do you prefer? Why?</a:t>
            </a:r>
          </a:p>
          <a:p>
            <a:pPr marL="457200" indent="-457200">
              <a:buFont typeface="+mj-lt"/>
              <a:buAutoNum type="arabicPeriod"/>
            </a:pPr>
            <a:r>
              <a:rPr lang="en-US" sz="2800"/>
              <a:t>What did you do? </a:t>
            </a:r>
          </a:p>
          <a:p>
            <a:pPr marL="457200" indent="-457200">
              <a:buFont typeface="+mj-lt"/>
              <a:buAutoNum type="arabicPeriod"/>
            </a:pPr>
            <a:r>
              <a:rPr lang="en-US" sz="2800"/>
              <a:t>What did you buy?</a:t>
            </a:r>
          </a:p>
          <a:p>
            <a:pPr marL="457200" indent="-457200">
              <a:buFont typeface="+mj-lt"/>
              <a:buAutoNum type="arabicPeriod"/>
            </a:pPr>
            <a:r>
              <a:rPr lang="en-US" sz="2800"/>
              <a:t>Is Valentine’s Day important? Why or why not?</a:t>
            </a:r>
          </a:p>
        </p:txBody>
      </p:sp>
      <p:sp>
        <p:nvSpPr>
          <p:cNvPr id="3" name="Footer Placeholder 2"/>
          <p:cNvSpPr>
            <a:spLocks noGrp="1"/>
          </p:cNvSpPr>
          <p:nvPr>
            <p:ph type="ftr" sz="quarter" idx="11"/>
          </p:nvPr>
        </p:nvSpPr>
        <p:spPr/>
        <p:txBody>
          <a:bodyPr/>
          <a:lstStyle/>
          <a:p>
            <a:r>
              <a:rPr lang="en-US" smtClean="0"/>
              <a:t>Laura Terrill</a:t>
            </a:r>
            <a:endParaRPr lang="en-US"/>
          </a:p>
        </p:txBody>
      </p:sp>
      <p:sp>
        <p:nvSpPr>
          <p:cNvPr id="4" name="Slide Number Placeholder 3"/>
          <p:cNvSpPr>
            <a:spLocks noGrp="1"/>
          </p:cNvSpPr>
          <p:nvPr>
            <p:ph type="sldNum" sz="quarter" idx="12"/>
          </p:nvPr>
        </p:nvSpPr>
        <p:spPr/>
        <p:txBody>
          <a:bodyPr/>
          <a:lstStyle/>
          <a:p>
            <a:fld id="{D57F1E4F-1CFF-5643-939E-02111984F565}" type="slidenum">
              <a:rPr lang="en-US" smtClean="0"/>
              <a:t>66</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3619" y="748027"/>
            <a:ext cx="3725851" cy="5303520"/>
          </a:xfrm>
          <a:prstGeom prst="rect">
            <a:avLst/>
          </a:prstGeom>
        </p:spPr>
      </p:pic>
      <p:sp>
        <p:nvSpPr>
          <p:cNvPr id="7" name="TextBox 6"/>
          <p:cNvSpPr txBox="1"/>
          <p:nvPr/>
        </p:nvSpPr>
        <p:spPr>
          <a:xfrm>
            <a:off x="1940627" y="6125518"/>
            <a:ext cx="7036478" cy="461665"/>
          </a:xfrm>
          <a:prstGeom prst="rect">
            <a:avLst/>
          </a:prstGeom>
          <a:solidFill>
            <a:schemeClr val="accent1"/>
          </a:solidFill>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sz="2400">
                <a:solidFill>
                  <a:schemeClr val="tx1"/>
                </a:solidFill>
              </a:rPr>
              <a:t>Remember: Everything is done in the target language.</a:t>
            </a:r>
          </a:p>
        </p:txBody>
      </p:sp>
    </p:spTree>
    <p:extLst>
      <p:ext uri="{BB962C8B-B14F-4D97-AF65-F5344CB8AC3E}">
        <p14:creationId xmlns:p14="http://schemas.microsoft.com/office/powerpoint/2010/main" val="771360556"/>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t>Qu’est-ce que tu as fait pour célébrer la fête de Saint Valentin?</a:t>
            </a:r>
          </a:p>
        </p:txBody>
      </p:sp>
      <p:graphicFrame>
        <p:nvGraphicFramePr>
          <p:cNvPr id="6" name="Content Placeholder 5"/>
          <p:cNvGraphicFramePr>
            <a:graphicFrameLocks noGrp="1"/>
          </p:cNvGraphicFramePr>
          <p:nvPr>
            <p:ph idx="1"/>
            <p:extLst/>
          </p:nvPr>
        </p:nvGraphicFramePr>
        <p:xfrm>
          <a:off x="346364" y="1690689"/>
          <a:ext cx="8534401" cy="4645976"/>
        </p:xfrm>
        <a:graphic>
          <a:graphicData uri="http://schemas.openxmlformats.org/drawingml/2006/table">
            <a:tbl>
              <a:tblPr firstRow="1" bandRow="1">
                <a:tableStyleId>{5C22544A-7EE6-4342-B048-85BDC9FD1C3A}</a:tableStyleId>
              </a:tblPr>
              <a:tblGrid>
                <a:gridCol w="1176699"/>
                <a:gridCol w="2079642"/>
                <a:gridCol w="2639030"/>
                <a:gridCol w="2639030"/>
              </a:tblGrid>
              <a:tr h="419629">
                <a:tc>
                  <a:txBody>
                    <a:bodyPr/>
                    <a:lstStyle/>
                    <a:p>
                      <a:endParaRPr lang="en-US" sz="2000"/>
                    </a:p>
                  </a:txBody>
                  <a:tcPr/>
                </a:tc>
                <a:tc>
                  <a:txBody>
                    <a:bodyPr/>
                    <a:lstStyle/>
                    <a:p>
                      <a:pPr algn="ctr"/>
                      <a:r>
                        <a:rPr lang="en-US" sz="2000"/>
                        <a:t>la</a:t>
                      </a:r>
                      <a:r>
                        <a:rPr lang="en-US" sz="2000" baseline="0"/>
                        <a:t> question</a:t>
                      </a:r>
                      <a:endParaRPr lang="en-US" sz="2000"/>
                    </a:p>
                  </a:txBody>
                  <a:tcPr/>
                </a:tc>
                <a:tc>
                  <a:txBody>
                    <a:bodyPr/>
                    <a:lstStyle/>
                    <a:p>
                      <a:pPr algn="ctr"/>
                      <a:r>
                        <a:rPr lang="en-US" sz="2000"/>
                        <a:t>Oui</a:t>
                      </a:r>
                      <a:r>
                        <a:rPr lang="is-IS" sz="2000"/>
                        <a:t>….</a:t>
                      </a:r>
                      <a:endParaRPr lang="en-US" sz="2000"/>
                    </a:p>
                  </a:txBody>
                  <a:tcPr/>
                </a:tc>
                <a:tc>
                  <a:txBody>
                    <a:bodyPr/>
                    <a:lstStyle/>
                    <a:p>
                      <a:pPr algn="ctr"/>
                      <a:r>
                        <a:rPr lang="en-US" sz="2000"/>
                        <a:t>Non</a:t>
                      </a:r>
                      <a:r>
                        <a:rPr lang="is-IS" sz="2000"/>
                        <a:t>….</a:t>
                      </a:r>
                      <a:endParaRPr lang="en-US" sz="2000"/>
                    </a:p>
                  </a:txBody>
                  <a:tcPr/>
                </a:tc>
              </a:tr>
              <a:tr h="742420">
                <a:tc>
                  <a:txBody>
                    <a:bodyPr/>
                    <a:lstStyle/>
                    <a:p>
                      <a:r>
                        <a:rPr lang="en-US" sz="2000"/>
                        <a:t>célébrer</a:t>
                      </a:r>
                    </a:p>
                  </a:txBody>
                  <a:tcPr anchor="ctr"/>
                </a:tc>
                <a:tc>
                  <a:txBody>
                    <a:bodyPr/>
                    <a:lstStyle/>
                    <a:p>
                      <a:r>
                        <a:rPr lang="en-US" sz="2000"/>
                        <a:t>Tu as célébré</a:t>
                      </a:r>
                      <a:r>
                        <a:rPr lang="is-IS" sz="2000"/>
                        <a:t>…?</a:t>
                      </a:r>
                      <a:endParaRPr lang="en-US" sz="2000"/>
                    </a:p>
                  </a:txBody>
                  <a:tcPr anchor="ctr"/>
                </a:tc>
                <a:tc>
                  <a:txBody>
                    <a:bodyPr/>
                    <a:lstStyle/>
                    <a:p>
                      <a:r>
                        <a:rPr lang="en-US" sz="2000"/>
                        <a:t>Oui, j’ai célébré</a:t>
                      </a:r>
                      <a:r>
                        <a:rPr lang="is-IS" sz="2000"/>
                        <a:t>…</a:t>
                      </a:r>
                      <a:endParaRPr lang="en-US" sz="2000"/>
                    </a:p>
                  </a:txBody>
                  <a:tcPr anchor="ctr"/>
                </a:tc>
                <a:tc>
                  <a:txBody>
                    <a:bodyPr/>
                    <a:lstStyle/>
                    <a:p>
                      <a:r>
                        <a:rPr lang="en-US" sz="2000"/>
                        <a:t>Non, je n’ai pas célébré</a:t>
                      </a:r>
                      <a:r>
                        <a:rPr lang="is-IS" sz="2000"/>
                        <a:t>…</a:t>
                      </a:r>
                      <a:endParaRPr lang="en-US" sz="2000"/>
                    </a:p>
                  </a:txBody>
                  <a:tcPr anchor="ctr"/>
                </a:tc>
              </a:tr>
              <a:tr h="419629">
                <a:tc>
                  <a:txBody>
                    <a:bodyPr/>
                    <a:lstStyle/>
                    <a:p>
                      <a:r>
                        <a:rPr lang="en-US" sz="2000"/>
                        <a:t>dîner</a:t>
                      </a:r>
                    </a:p>
                  </a:txBody>
                  <a:tcPr anchor="ctr"/>
                </a:tc>
                <a:tc>
                  <a:txBody>
                    <a:bodyPr/>
                    <a:lstStyle/>
                    <a:p>
                      <a:r>
                        <a:rPr lang="en-US" sz="2000"/>
                        <a:t>Tu as dîné</a:t>
                      </a:r>
                      <a:r>
                        <a:rPr lang="is-IS" sz="2000"/>
                        <a:t>….?</a:t>
                      </a:r>
                      <a:endParaRPr lang="en-US" sz="2000"/>
                    </a:p>
                  </a:txBody>
                  <a:tcPr anchor="ctr"/>
                </a:tc>
                <a:tc>
                  <a:txBody>
                    <a:bodyPr/>
                    <a:lstStyle/>
                    <a:p>
                      <a:endParaRPr lang="en-US" sz="2000"/>
                    </a:p>
                  </a:txBody>
                  <a:tcPr anchor="ctr"/>
                </a:tc>
                <a:tc>
                  <a:txBody>
                    <a:bodyPr/>
                    <a:lstStyle/>
                    <a:p>
                      <a:endParaRPr lang="en-US" sz="2000"/>
                    </a:p>
                  </a:txBody>
                  <a:tcPr anchor="ctr"/>
                </a:tc>
              </a:tr>
              <a:tr h="419629">
                <a:tc>
                  <a:txBody>
                    <a:bodyPr/>
                    <a:lstStyle/>
                    <a:p>
                      <a:r>
                        <a:rPr lang="en-US" sz="2000"/>
                        <a:t>acheter</a:t>
                      </a:r>
                    </a:p>
                  </a:txBody>
                  <a:tcPr anchor="ctr"/>
                </a:tc>
                <a:tc>
                  <a:txBody>
                    <a:bodyPr/>
                    <a:lstStyle/>
                    <a:p>
                      <a:endParaRPr lang="en-US" sz="2000"/>
                    </a:p>
                  </a:txBody>
                  <a:tcPr anchor="ctr"/>
                </a:tc>
                <a:tc>
                  <a:txBody>
                    <a:bodyPr/>
                    <a:lstStyle/>
                    <a:p>
                      <a:endParaRPr lang="en-US" sz="2000"/>
                    </a:p>
                  </a:txBody>
                  <a:tcPr anchor="ctr"/>
                </a:tc>
                <a:tc>
                  <a:txBody>
                    <a:bodyPr/>
                    <a:lstStyle/>
                    <a:p>
                      <a:endParaRPr lang="en-US" sz="2000"/>
                    </a:p>
                  </a:txBody>
                  <a:tcPr anchor="ctr"/>
                </a:tc>
              </a:tr>
              <a:tr h="419629">
                <a:tc>
                  <a:txBody>
                    <a:bodyPr/>
                    <a:lstStyle/>
                    <a:p>
                      <a:r>
                        <a:rPr lang="en-US" sz="2000"/>
                        <a:t>écouter de</a:t>
                      </a:r>
                      <a:r>
                        <a:rPr lang="en-US" sz="2000" baseline="0"/>
                        <a:t> la musique</a:t>
                      </a:r>
                      <a:endParaRPr lang="en-US" sz="2000"/>
                    </a:p>
                  </a:txBody>
                  <a:tcPr anchor="ctr"/>
                </a:tc>
                <a:tc>
                  <a:txBody>
                    <a:bodyPr/>
                    <a:lstStyle/>
                    <a:p>
                      <a:endParaRPr lang="en-US" sz="2000"/>
                    </a:p>
                  </a:txBody>
                  <a:tcPr anchor="ctr"/>
                </a:tc>
                <a:tc>
                  <a:txBody>
                    <a:bodyPr/>
                    <a:lstStyle/>
                    <a:p>
                      <a:endParaRPr lang="en-US" sz="2000"/>
                    </a:p>
                  </a:txBody>
                  <a:tcPr anchor="ctr"/>
                </a:tc>
                <a:tc>
                  <a:txBody>
                    <a:bodyPr/>
                    <a:lstStyle/>
                    <a:p>
                      <a:endParaRPr lang="en-US" sz="2000"/>
                    </a:p>
                    <a:p>
                      <a:endParaRPr lang="en-US" sz="2000"/>
                    </a:p>
                    <a:p>
                      <a:endParaRPr lang="en-US" sz="2000"/>
                    </a:p>
                  </a:txBody>
                  <a:tcPr anchor="ctr"/>
                </a:tc>
              </a:tr>
              <a:tr h="419629">
                <a:tc>
                  <a:txBody>
                    <a:bodyPr/>
                    <a:lstStyle/>
                    <a:p>
                      <a:r>
                        <a:rPr lang="en-US" sz="2000"/>
                        <a:t>voyager</a:t>
                      </a:r>
                    </a:p>
                  </a:txBody>
                  <a:tcPr anchor="ctr"/>
                </a:tc>
                <a:tc>
                  <a:txBody>
                    <a:bodyPr/>
                    <a:lstStyle/>
                    <a:p>
                      <a:endParaRPr lang="en-US" sz="2000"/>
                    </a:p>
                  </a:txBody>
                  <a:tcPr anchor="ctr"/>
                </a:tc>
                <a:tc>
                  <a:txBody>
                    <a:bodyPr/>
                    <a:lstStyle/>
                    <a:p>
                      <a:endParaRPr lang="en-US" sz="2000"/>
                    </a:p>
                  </a:txBody>
                  <a:tcPr anchor="ctr"/>
                </a:tc>
                <a:tc>
                  <a:txBody>
                    <a:bodyPr/>
                    <a:lstStyle/>
                    <a:p>
                      <a:endParaRPr lang="en-US" sz="2000"/>
                    </a:p>
                  </a:txBody>
                  <a:tcPr anchor="ctr"/>
                </a:tc>
              </a:tr>
              <a:tr h="419629">
                <a:tc>
                  <a:txBody>
                    <a:bodyPr/>
                    <a:lstStyle/>
                    <a:p>
                      <a:r>
                        <a:rPr lang="en-US" sz="2000"/>
                        <a:t>regarder un film</a:t>
                      </a:r>
                    </a:p>
                  </a:txBody>
                  <a:tcPr anchor="ctr"/>
                </a:tc>
                <a:tc>
                  <a:txBody>
                    <a:bodyPr/>
                    <a:lstStyle/>
                    <a:p>
                      <a:endParaRPr lang="en-US" sz="2000"/>
                    </a:p>
                  </a:txBody>
                  <a:tcPr anchor="ctr"/>
                </a:tc>
                <a:tc>
                  <a:txBody>
                    <a:bodyPr/>
                    <a:lstStyle/>
                    <a:p>
                      <a:endParaRPr lang="en-US" sz="2000"/>
                    </a:p>
                  </a:txBody>
                  <a:tcPr anchor="ctr"/>
                </a:tc>
                <a:tc>
                  <a:txBody>
                    <a:bodyPr/>
                    <a:lstStyle/>
                    <a:p>
                      <a:endParaRPr lang="en-US" sz="2000"/>
                    </a:p>
                  </a:txBody>
                  <a:tcPr anchor="ctr"/>
                </a:tc>
              </a:tr>
              <a:tr h="419629">
                <a:tc gridSpan="4">
                  <a:txBody>
                    <a:bodyPr/>
                    <a:lstStyle/>
                    <a:p>
                      <a:pPr algn="ctr"/>
                      <a:r>
                        <a:rPr lang="en-US" sz="2800"/>
                        <a:t>Je </a:t>
                      </a:r>
                      <a:r>
                        <a:rPr lang="en-US" sz="2800" err="1"/>
                        <a:t>n’ai</a:t>
                      </a:r>
                      <a:r>
                        <a:rPr lang="en-US" sz="2800"/>
                        <a:t> </a:t>
                      </a:r>
                      <a:r>
                        <a:rPr lang="en-US" sz="2800" err="1"/>
                        <a:t>rien</a:t>
                      </a:r>
                      <a:r>
                        <a:rPr lang="en-US" sz="2800"/>
                        <a:t> fait!  Je</a:t>
                      </a:r>
                      <a:r>
                        <a:rPr lang="en-US" sz="2800" baseline="0"/>
                        <a:t> </a:t>
                      </a:r>
                      <a:r>
                        <a:rPr lang="en-US" sz="2800" baseline="0" err="1"/>
                        <a:t>déteste</a:t>
                      </a:r>
                      <a:r>
                        <a:rPr lang="en-US" sz="2800" baseline="0"/>
                        <a:t> la fête de Saint Valentin!</a:t>
                      </a:r>
                      <a:endParaRPr lang="en-US" sz="2800"/>
                    </a:p>
                  </a:txBody>
                  <a:tcPr anchor="ctr"/>
                </a:tc>
                <a:tc hMerge="1">
                  <a:txBody>
                    <a:bodyPr/>
                    <a:lstStyle/>
                    <a:p>
                      <a:endParaRPr lang="en-US" sz="2000"/>
                    </a:p>
                  </a:txBody>
                  <a:tcPr anchor="ctr"/>
                </a:tc>
                <a:tc hMerge="1">
                  <a:txBody>
                    <a:bodyPr/>
                    <a:lstStyle/>
                    <a:p>
                      <a:endParaRPr lang="en-US" sz="2000"/>
                    </a:p>
                  </a:txBody>
                  <a:tcPr anchor="ctr"/>
                </a:tc>
                <a:tc hMerge="1">
                  <a:txBody>
                    <a:bodyPr/>
                    <a:lstStyle/>
                    <a:p>
                      <a:endParaRPr lang="en-US" sz="2000"/>
                    </a:p>
                  </a:txBody>
                  <a:tcPr anchor="ctr"/>
                </a:tc>
              </a:tr>
            </a:tbl>
          </a:graphicData>
        </a:graphic>
      </p:graphicFrame>
      <p:sp>
        <p:nvSpPr>
          <p:cNvPr id="2" name="Footer Placeholder 1"/>
          <p:cNvSpPr>
            <a:spLocks noGrp="1"/>
          </p:cNvSpPr>
          <p:nvPr>
            <p:ph type="ftr" sz="quarter" idx="11"/>
          </p:nvPr>
        </p:nvSpPr>
        <p:spPr/>
        <p:txBody>
          <a:bodyPr/>
          <a:lstStyle/>
          <a:p>
            <a:r>
              <a:rPr lang="en-US" smtClean="0"/>
              <a:t>Laura Terrill</a:t>
            </a:r>
            <a:endParaRPr lang="en-US"/>
          </a:p>
        </p:txBody>
      </p:sp>
      <p:sp>
        <p:nvSpPr>
          <p:cNvPr id="3" name="Slide Number Placeholder 2"/>
          <p:cNvSpPr>
            <a:spLocks noGrp="1"/>
          </p:cNvSpPr>
          <p:nvPr>
            <p:ph type="sldNum" sz="quarter" idx="12"/>
          </p:nvPr>
        </p:nvSpPr>
        <p:spPr/>
        <p:txBody>
          <a:bodyPr>
            <a:normAutofit/>
          </a:bodyPr>
          <a:lstStyle/>
          <a:p>
            <a:fld id="{D57F1E4F-1CFF-5643-939E-02111984F565}" type="slidenum">
              <a:rPr lang="en-US" smtClean="0"/>
              <a:t>67</a:t>
            </a:fld>
            <a:endParaRPr lang="en-US"/>
          </a:p>
        </p:txBody>
      </p:sp>
      <p:sp>
        <p:nvSpPr>
          <p:cNvPr id="5" name="Rectangle 4"/>
          <p:cNvSpPr/>
          <p:nvPr/>
        </p:nvSpPr>
        <p:spPr>
          <a:xfrm>
            <a:off x="4324027" y="3746499"/>
            <a:ext cx="4350073" cy="169340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mtClean="0">
                <a:solidFill>
                  <a:schemeClr val="tx1"/>
                </a:solidFill>
              </a:rPr>
              <a:t>Co-construct</a:t>
            </a:r>
          </a:p>
          <a:p>
            <a:pPr algn="ctr"/>
            <a:r>
              <a:rPr lang="en-US" sz="2400" smtClean="0">
                <a:solidFill>
                  <a:schemeClr val="tx1"/>
                </a:solidFill>
              </a:rPr>
              <a:t>Pretend you are the author of a grammar textbook. How would you explain the rule? </a:t>
            </a:r>
            <a:endParaRPr lang="en-US" sz="2400">
              <a:solidFill>
                <a:schemeClr val="tx1"/>
              </a:solidFill>
            </a:endParaRPr>
          </a:p>
        </p:txBody>
      </p:sp>
      <p:sp>
        <p:nvSpPr>
          <p:cNvPr id="7" name="TextBox 6"/>
          <p:cNvSpPr txBox="1"/>
          <p:nvPr/>
        </p:nvSpPr>
        <p:spPr>
          <a:xfrm>
            <a:off x="3738695" y="2849738"/>
            <a:ext cx="1831720" cy="461665"/>
          </a:xfrm>
          <a:prstGeom prst="rect">
            <a:avLst/>
          </a:prstGeom>
          <a:noFill/>
        </p:spPr>
        <p:txBody>
          <a:bodyPr wrap="none" rtlCol="0">
            <a:spAutoFit/>
          </a:bodyPr>
          <a:lstStyle/>
          <a:p>
            <a:r>
              <a:rPr lang="en-US" sz="2400">
                <a:solidFill>
                  <a:srgbClr val="FF0000"/>
                </a:solidFill>
              </a:rPr>
              <a:t>Oui, j’ai dîné.</a:t>
            </a:r>
          </a:p>
        </p:txBody>
      </p:sp>
      <p:sp>
        <p:nvSpPr>
          <p:cNvPr id="8" name="TextBox 7"/>
          <p:cNvSpPr txBox="1"/>
          <p:nvPr/>
        </p:nvSpPr>
        <p:spPr>
          <a:xfrm>
            <a:off x="6171533" y="2859294"/>
            <a:ext cx="2793522" cy="461665"/>
          </a:xfrm>
          <a:prstGeom prst="rect">
            <a:avLst/>
          </a:prstGeom>
          <a:noFill/>
        </p:spPr>
        <p:txBody>
          <a:bodyPr wrap="none" rtlCol="0">
            <a:spAutoFit/>
          </a:bodyPr>
          <a:lstStyle/>
          <a:p>
            <a:r>
              <a:rPr lang="en-US" sz="2400">
                <a:solidFill>
                  <a:srgbClr val="FF0000"/>
                </a:solidFill>
              </a:rPr>
              <a:t>Non, je </a:t>
            </a:r>
            <a:r>
              <a:rPr lang="en-US" sz="2400">
                <a:solidFill>
                  <a:srgbClr val="7030A0"/>
                </a:solidFill>
              </a:rPr>
              <a:t>n’</a:t>
            </a:r>
            <a:r>
              <a:rPr lang="en-US" sz="2400">
                <a:solidFill>
                  <a:srgbClr val="FF0000"/>
                </a:solidFill>
              </a:rPr>
              <a:t>ai </a:t>
            </a:r>
            <a:r>
              <a:rPr lang="en-US" sz="2400">
                <a:solidFill>
                  <a:srgbClr val="7030A0"/>
                </a:solidFill>
              </a:rPr>
              <a:t>pas</a:t>
            </a:r>
            <a:r>
              <a:rPr lang="en-US" sz="2400">
                <a:solidFill>
                  <a:srgbClr val="FF0000"/>
                </a:solidFill>
              </a:rPr>
              <a:t> dîné.</a:t>
            </a:r>
          </a:p>
        </p:txBody>
      </p:sp>
      <p:sp>
        <p:nvSpPr>
          <p:cNvPr id="9" name="TextBox 8"/>
          <p:cNvSpPr txBox="1"/>
          <p:nvPr/>
        </p:nvSpPr>
        <p:spPr>
          <a:xfrm>
            <a:off x="1606416" y="3284834"/>
            <a:ext cx="2133789" cy="461665"/>
          </a:xfrm>
          <a:prstGeom prst="rect">
            <a:avLst/>
          </a:prstGeom>
          <a:noFill/>
        </p:spPr>
        <p:txBody>
          <a:bodyPr wrap="none" rtlCol="0">
            <a:spAutoFit/>
          </a:bodyPr>
          <a:lstStyle/>
          <a:p>
            <a:r>
              <a:rPr lang="en-US" sz="2400">
                <a:solidFill>
                  <a:srgbClr val="FF0000"/>
                </a:solidFill>
              </a:rPr>
              <a:t>Tu as acheté..?.</a:t>
            </a:r>
          </a:p>
        </p:txBody>
      </p:sp>
    </p:spTree>
    <p:extLst>
      <p:ext uri="{BB962C8B-B14F-4D97-AF65-F5344CB8AC3E}">
        <p14:creationId xmlns:p14="http://schemas.microsoft.com/office/powerpoint/2010/main" val="2045571400"/>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92" y="344801"/>
            <a:ext cx="7886700" cy="1325563"/>
          </a:xfrm>
        </p:spPr>
        <p:txBody>
          <a:bodyPr/>
          <a:lstStyle/>
          <a:p>
            <a:r>
              <a:rPr lang="en-US"/>
              <a:t>Guess the answer.</a:t>
            </a:r>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739879" y="365126"/>
            <a:ext cx="3768725" cy="1938545"/>
          </a:xfrm>
        </p:spPr>
      </p:pic>
      <p:sp>
        <p:nvSpPr>
          <p:cNvPr id="9" name="Content Placeholder 8"/>
          <p:cNvSpPr>
            <a:spLocks noGrp="1"/>
          </p:cNvSpPr>
          <p:nvPr>
            <p:ph sz="half" idx="2"/>
          </p:nvPr>
        </p:nvSpPr>
        <p:spPr>
          <a:xfrm>
            <a:off x="4739879" y="2511490"/>
            <a:ext cx="4224012" cy="2531565"/>
          </a:xfrm>
        </p:spPr>
        <p:txBody>
          <a:bodyPr>
            <a:normAutofit fontScale="92500" lnSpcReduction="20000"/>
          </a:bodyPr>
          <a:lstStyle/>
          <a:p>
            <a:pPr marL="457200" indent="-457200">
              <a:buFont typeface="+mj-lt"/>
              <a:buAutoNum type="arabicPeriod"/>
            </a:pPr>
            <a:r>
              <a:rPr lang="en-US"/>
              <a:t>Tu as regardé un film?</a:t>
            </a:r>
          </a:p>
          <a:p>
            <a:pPr marL="457200" indent="-457200">
              <a:buFont typeface="+mj-lt"/>
              <a:buAutoNum type="arabicPeriod"/>
            </a:pPr>
            <a:r>
              <a:rPr lang="en-US"/>
              <a:t>Tu as écouté de la musique?</a:t>
            </a:r>
          </a:p>
          <a:p>
            <a:pPr marL="457200" indent="-457200">
              <a:buFont typeface="+mj-lt"/>
              <a:buAutoNum type="arabicPeriod"/>
            </a:pPr>
            <a:r>
              <a:rPr lang="en-US"/>
              <a:t>Tu as acheté du parfum?</a:t>
            </a:r>
          </a:p>
          <a:p>
            <a:pPr marL="457200" indent="-457200">
              <a:buFont typeface="+mj-lt"/>
              <a:buAutoNum type="arabicPeriod"/>
            </a:pPr>
            <a:r>
              <a:rPr lang="en-US"/>
              <a:t>Tu as dîné au restaurant? </a:t>
            </a:r>
          </a:p>
          <a:p>
            <a:pPr marL="457200" indent="-457200">
              <a:buFont typeface="+mj-lt"/>
              <a:buAutoNum type="arabicPeriod"/>
            </a:pPr>
            <a:r>
              <a:rPr lang="is-IS"/>
              <a:t>….</a:t>
            </a:r>
          </a:p>
          <a:p>
            <a:pPr marL="457200" indent="-457200">
              <a:buFont typeface="+mj-lt"/>
              <a:buAutoNum type="arabicPeriod"/>
            </a:pPr>
            <a:r>
              <a:rPr lang="is-IS"/>
              <a:t>....</a:t>
            </a:r>
          </a:p>
          <a:p>
            <a:pPr marL="457200" indent="-457200">
              <a:buFont typeface="+mj-lt"/>
              <a:buAutoNum type="arabicPeriod"/>
            </a:pPr>
            <a:r>
              <a:rPr lang="is-IS"/>
              <a:t>....</a:t>
            </a:r>
            <a:endParaRPr lang="en-US"/>
          </a:p>
        </p:txBody>
      </p:sp>
      <p:sp>
        <p:nvSpPr>
          <p:cNvPr id="4" name="Footer Placeholder 3"/>
          <p:cNvSpPr>
            <a:spLocks noGrp="1"/>
          </p:cNvSpPr>
          <p:nvPr>
            <p:ph type="ftr" sz="quarter" idx="11"/>
          </p:nvPr>
        </p:nvSpPr>
        <p:spPr/>
        <p:txBody>
          <a:bodyPr/>
          <a:lstStyle/>
          <a:p>
            <a:r>
              <a:rPr lang="en-US" smtClean="0"/>
              <a:t>Laura Terrill</a:t>
            </a:r>
            <a:endParaRPr lang="en-US"/>
          </a:p>
        </p:txBody>
      </p:sp>
      <p:sp>
        <p:nvSpPr>
          <p:cNvPr id="5" name="Slide Number Placeholder 4"/>
          <p:cNvSpPr>
            <a:spLocks noGrp="1"/>
          </p:cNvSpPr>
          <p:nvPr>
            <p:ph type="sldNum" sz="quarter" idx="12"/>
          </p:nvPr>
        </p:nvSpPr>
        <p:spPr/>
        <p:txBody>
          <a:bodyPr/>
          <a:lstStyle/>
          <a:p>
            <a:fld id="{D57F1E4F-1CFF-5643-939E-02111984F565}" type="slidenum">
              <a:rPr lang="en-US" smtClean="0"/>
              <a:t>68</a:t>
            </a:fld>
            <a:endParaRPr lang="en-US"/>
          </a:p>
        </p:txBody>
      </p:sp>
      <p:sp>
        <p:nvSpPr>
          <p:cNvPr id="6" name="Rectangle 5"/>
          <p:cNvSpPr/>
          <p:nvPr/>
        </p:nvSpPr>
        <p:spPr>
          <a:xfrm rot="20975737">
            <a:off x="637308" y="2355273"/>
            <a:ext cx="2964873" cy="26600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i="1"/>
              <a:t>J’ai acheté des fleurs.</a:t>
            </a:r>
          </a:p>
        </p:txBody>
      </p:sp>
      <p:sp>
        <p:nvSpPr>
          <p:cNvPr id="7" name="Rectangle 6"/>
          <p:cNvSpPr/>
          <p:nvPr/>
        </p:nvSpPr>
        <p:spPr>
          <a:xfrm rot="20975737">
            <a:off x="637309" y="2355273"/>
            <a:ext cx="2964873" cy="2660073"/>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i="1"/>
          </a:p>
        </p:txBody>
      </p:sp>
      <p:sp>
        <p:nvSpPr>
          <p:cNvPr id="10" name="TextBox 9"/>
          <p:cNvSpPr txBox="1"/>
          <p:nvPr/>
        </p:nvSpPr>
        <p:spPr>
          <a:xfrm>
            <a:off x="3485495" y="5298843"/>
            <a:ext cx="5265801" cy="954107"/>
          </a:xfrm>
          <a:prstGeom prst="rect">
            <a:avLst/>
          </a:prstGeom>
          <a:solidFill>
            <a:schemeClr val="accent1"/>
          </a:solidFill>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sz="2800">
                <a:solidFill>
                  <a:schemeClr val="tx1"/>
                </a:solidFill>
              </a:rPr>
              <a:t>Exit Slip:  Write 3 things you did or </a:t>
            </a:r>
          </a:p>
          <a:p>
            <a:r>
              <a:rPr lang="en-US" sz="2800">
                <a:solidFill>
                  <a:schemeClr val="tx1"/>
                </a:solidFill>
              </a:rPr>
              <a:t>didn’t do for Valentine’s Day.</a:t>
            </a:r>
          </a:p>
        </p:txBody>
      </p:sp>
    </p:spTree>
    <p:extLst>
      <p:ext uri="{BB962C8B-B14F-4D97-AF65-F5344CB8AC3E}">
        <p14:creationId xmlns:p14="http://schemas.microsoft.com/office/powerpoint/2010/main" val="852814977"/>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s.jpeg"/>
          <p:cNvPicPr>
            <a:picLocks noChangeAspect="1"/>
          </p:cNvPicPr>
          <p:nvPr/>
        </p:nvPicPr>
        <p:blipFill>
          <a:blip r:embed="rId2"/>
          <a:stretch>
            <a:fillRect/>
          </a:stretch>
        </p:blipFill>
        <p:spPr>
          <a:xfrm>
            <a:off x="391132" y="1600198"/>
            <a:ext cx="1666759" cy="2450592"/>
          </a:xfrm>
          <a:prstGeom prst="rect">
            <a:avLst/>
          </a:prstGeom>
        </p:spPr>
      </p:pic>
      <p:sp>
        <p:nvSpPr>
          <p:cNvPr id="7" name="Rectangle 6"/>
          <p:cNvSpPr/>
          <p:nvPr/>
        </p:nvSpPr>
        <p:spPr>
          <a:xfrm>
            <a:off x="2616200" y="1765300"/>
            <a:ext cx="5663641" cy="3970318"/>
          </a:xfrm>
          <a:prstGeom prst="rect">
            <a:avLst/>
          </a:prstGeom>
        </p:spPr>
        <p:txBody>
          <a:bodyPr wrap="square">
            <a:spAutoFit/>
          </a:bodyPr>
          <a:lstStyle/>
          <a:p>
            <a:r>
              <a:rPr lang="es-ES_tradnl" sz="2800"/>
              <a:t>Write a short description as if you are the one in these pictures. Write as much as you can. Include:</a:t>
            </a:r>
          </a:p>
          <a:p>
            <a:endParaRPr lang="es-ES_tradnl" sz="2800"/>
          </a:p>
          <a:p>
            <a:pPr marL="640080" lvl="1" indent="-182880">
              <a:buFont typeface="Arial"/>
              <a:buChar char="•"/>
            </a:pPr>
            <a:r>
              <a:rPr lang="es-ES_tradnl" sz="2800"/>
              <a:t>personal details – name, age, nationality, where you are from </a:t>
            </a:r>
            <a:endParaRPr lang="en-US" sz="2800"/>
          </a:p>
          <a:p>
            <a:pPr marL="640080" lvl="1" indent="-182880">
              <a:buFont typeface="Arial"/>
              <a:buChar char="•"/>
            </a:pPr>
            <a:r>
              <a:rPr lang="es-ES_tradnl" sz="2800"/>
              <a:t>physical traits and personality traits</a:t>
            </a:r>
            <a:endParaRPr lang="en-US" sz="2800"/>
          </a:p>
          <a:p>
            <a:endParaRPr lang="en-US" sz="2800"/>
          </a:p>
        </p:txBody>
      </p:sp>
      <p:sp>
        <p:nvSpPr>
          <p:cNvPr id="4" name="Title 3"/>
          <p:cNvSpPr>
            <a:spLocks noGrp="1"/>
          </p:cNvSpPr>
          <p:nvPr>
            <p:ph type="title"/>
          </p:nvPr>
        </p:nvSpPr>
        <p:spPr/>
        <p:txBody>
          <a:bodyPr>
            <a:normAutofit/>
          </a:bodyPr>
          <a:lstStyle/>
          <a:p>
            <a:r>
              <a:rPr lang="en-US"/>
              <a:t>Write to incorporate structures.</a:t>
            </a:r>
          </a:p>
        </p:txBody>
      </p:sp>
      <p:pic>
        <p:nvPicPr>
          <p:cNvPr id="6" name="Picture 5" descr="images.jpeg"/>
          <p:cNvPicPr>
            <a:picLocks noChangeAspect="1"/>
          </p:cNvPicPr>
          <p:nvPr/>
        </p:nvPicPr>
        <p:blipFill>
          <a:blip r:embed="rId3"/>
          <a:stretch>
            <a:fillRect/>
          </a:stretch>
        </p:blipFill>
        <p:spPr>
          <a:xfrm>
            <a:off x="409034" y="4139690"/>
            <a:ext cx="1630954" cy="2560320"/>
          </a:xfrm>
          <a:prstGeom prst="rect">
            <a:avLst/>
          </a:prstGeom>
        </p:spPr>
      </p:pic>
      <p:sp>
        <p:nvSpPr>
          <p:cNvPr id="2" name="Footer Placeholder 1"/>
          <p:cNvSpPr>
            <a:spLocks noGrp="1"/>
          </p:cNvSpPr>
          <p:nvPr>
            <p:ph type="ftr" sz="quarter" idx="11"/>
          </p:nvPr>
        </p:nvSpPr>
        <p:spPr/>
        <p:txBody>
          <a:bodyPr/>
          <a:lstStyle/>
          <a:p>
            <a:r>
              <a:rPr lang="en-US" smtClean="0"/>
              <a:t>Laura Terrill</a:t>
            </a:r>
            <a:endParaRPr lang="en-US"/>
          </a:p>
        </p:txBody>
      </p:sp>
      <p:sp>
        <p:nvSpPr>
          <p:cNvPr id="5" name="Slide Number Placeholder 4"/>
          <p:cNvSpPr>
            <a:spLocks noGrp="1"/>
          </p:cNvSpPr>
          <p:nvPr>
            <p:ph type="sldNum" sz="quarter" idx="12"/>
          </p:nvPr>
        </p:nvSpPr>
        <p:spPr/>
        <p:txBody>
          <a:bodyPr/>
          <a:lstStyle/>
          <a:p>
            <a:fld id="{74C2F60E-34D8-DD42-93FD-7BD7AE432328}" type="slidenum">
              <a:rPr lang="en-US"/>
              <a:pPr/>
              <a:t>69</a:t>
            </a:fld>
            <a:endParaRPr lang="en-US"/>
          </a:p>
        </p:txBody>
      </p:sp>
    </p:spTree>
    <p:extLst>
      <p:ext uri="{BB962C8B-B14F-4D97-AF65-F5344CB8AC3E}">
        <p14:creationId xmlns:p14="http://schemas.microsoft.com/office/powerpoint/2010/main" val="14542042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Proficiency</a:t>
            </a:r>
          </a:p>
        </p:txBody>
      </p:sp>
      <p:pic>
        <p:nvPicPr>
          <p:cNvPr id="11" name="Picture 10"/>
          <p:cNvPicPr>
            <a:picLocks/>
          </p:cNvPicPr>
          <p:nvPr/>
        </p:nvPicPr>
        <p:blipFill rotWithShape="1">
          <a:blip r:embed="rId2">
            <a:extLst>
              <a:ext uri="{28A0092B-C50C-407E-A947-70E740481C1C}">
                <a14:useLocalDpi xmlns:a14="http://schemas.microsoft.com/office/drawing/2010/main" val="0"/>
              </a:ext>
            </a:extLst>
          </a:blip>
          <a:srcRect t="18948" r="4719" b="9352"/>
          <a:stretch/>
        </p:blipFill>
        <p:spPr>
          <a:xfrm>
            <a:off x="609600" y="2403545"/>
            <a:ext cx="3803904" cy="3388658"/>
          </a:xfrm>
          <a:prstGeom prst="rect">
            <a:avLst/>
          </a:prstGeom>
        </p:spPr>
      </p:pic>
      <p:sp>
        <p:nvSpPr>
          <p:cNvPr id="7" name="Content Placeholder 10"/>
          <p:cNvSpPr txBox="1">
            <a:spLocks/>
          </p:cNvSpPr>
          <p:nvPr/>
        </p:nvSpPr>
        <p:spPr>
          <a:xfrm>
            <a:off x="4749111" y="2317418"/>
            <a:ext cx="3919779" cy="3924872"/>
          </a:xfrm>
          <a:prstGeom prst="rect">
            <a:avLst/>
          </a:prstGeom>
          <a:ln>
            <a:solidFill>
              <a:schemeClr val="accent1"/>
            </a:solidFill>
          </a:ln>
        </p:spPr>
        <p:txBody>
          <a:bodyPr vert="horz">
            <a:noAutofit/>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Independent of specific classroom instruction</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Spontaneous</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Broad content and context</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Sustained performance across all the tasks and contexts for the level</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None/>
              <a:tabLst/>
              <a:defRPr/>
            </a:pPr>
            <a:endParaRPr kumimoji="0" lang="en-US" sz="2900" b="0" i="0" u="none" strike="noStrike" kern="1200" cap="none" spc="0" normalizeH="0" baseline="0" noProof="0" dirty="0">
              <a:ln>
                <a:noFill/>
              </a:ln>
              <a:solidFill>
                <a:schemeClr val="tx1"/>
              </a:solidFill>
              <a:effectLst/>
              <a:uLnTx/>
              <a:uFillTx/>
              <a:latin typeface="+mn-lt"/>
              <a:ea typeface="+mn-ea"/>
              <a:cs typeface="+mn-cs"/>
            </a:endParaRPr>
          </a:p>
        </p:txBody>
      </p:sp>
      <p:sp>
        <p:nvSpPr>
          <p:cNvPr id="9" name="Text Placeholder 9"/>
          <p:cNvSpPr txBox="1">
            <a:spLocks/>
          </p:cNvSpPr>
          <p:nvPr/>
        </p:nvSpPr>
        <p:spPr>
          <a:xfrm>
            <a:off x="4749112" y="1741155"/>
            <a:ext cx="3895937" cy="576262"/>
          </a:xfrm>
          <a:prstGeom prst="rect">
            <a:avLst/>
          </a:prstGeom>
          <a:solidFill>
            <a:schemeClr val="tx2"/>
          </a:solidFill>
          <a:ln>
            <a:solidFill>
              <a:schemeClr val="accent1"/>
            </a:solidFill>
          </a:ln>
        </p:spPr>
        <p:txBody>
          <a:bodyPr vert="horz" rtlCol="0" anchor="ctr">
            <a:normAutofit lnSpcReduction="10000"/>
          </a:bodyPr>
          <a:lstStyle/>
          <a:p>
            <a:pPr marL="0" marR="0" lvl="0" indent="0" algn="ctr" defTabSz="914400" rtl="0" eaLnBrk="1" fontAlgn="auto" latinLnBrk="0" hangingPunct="1">
              <a:lnSpc>
                <a:spcPct val="100000"/>
              </a:lnSpc>
              <a:spcBef>
                <a:spcPts val="700"/>
              </a:spcBef>
              <a:spcAft>
                <a:spcPts val="0"/>
              </a:spcAft>
              <a:buClr>
                <a:schemeClr val="accent2"/>
              </a:buClr>
              <a:buSzPct val="60000"/>
              <a:buFontTx/>
              <a:buNone/>
              <a:tabLst/>
              <a:defRPr/>
            </a:pPr>
            <a:r>
              <a:rPr kumimoji="0" lang="en-US" sz="3200" b="1" i="0" u="none" strike="noStrike" kern="1200" cap="none" spc="0" normalizeH="0" baseline="0" noProof="0" dirty="0">
                <a:ln>
                  <a:noFill/>
                </a:ln>
                <a:solidFill>
                  <a:srgbClr val="FFFFFF"/>
                </a:solidFill>
                <a:effectLst/>
                <a:uLnTx/>
                <a:uFillTx/>
                <a:latin typeface="+mn-lt"/>
                <a:ea typeface="+mn-ea"/>
                <a:cs typeface="+mn-cs"/>
              </a:rPr>
              <a:t>Proficiency</a:t>
            </a:r>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7</a:t>
            </a:fld>
            <a:endParaRPr lang="en-US" dirty="0"/>
          </a:p>
        </p:txBody>
      </p:sp>
    </p:spTree>
    <p:extLst>
      <p:ext uri="{BB962C8B-B14F-4D97-AF65-F5344CB8AC3E}">
        <p14:creationId xmlns:p14="http://schemas.microsoft.com/office/powerpoint/2010/main" val="32835047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pPr eaLnBrk="1" hangingPunct="1"/>
            <a:r>
              <a:rPr lang="en-US">
                <a:ea typeface="ＭＳ Ｐゴシック" pitchFamily="-1" charset="-128"/>
                <a:cs typeface="ＭＳ Ｐゴシック" pitchFamily="-1" charset="-128"/>
              </a:rPr>
              <a:t>Great Art of France: Virtual Visits</a:t>
            </a:r>
          </a:p>
        </p:txBody>
      </p:sp>
      <p:sp>
        <p:nvSpPr>
          <p:cNvPr id="2" name="Footer Placeholder 1"/>
          <p:cNvSpPr>
            <a:spLocks noGrp="1"/>
          </p:cNvSpPr>
          <p:nvPr>
            <p:ph type="ftr" sz="quarter" idx="11"/>
          </p:nvPr>
        </p:nvSpPr>
        <p:spPr/>
        <p:txBody>
          <a:bodyPr/>
          <a:lstStyle/>
          <a:p>
            <a:r>
              <a:rPr lang="en-US" smtClean="0"/>
              <a:t>Laura Terrill</a:t>
            </a:r>
            <a:endParaRPr lang="en-US"/>
          </a:p>
        </p:txBody>
      </p:sp>
      <p:sp>
        <p:nvSpPr>
          <p:cNvPr id="125955" name="Rectangle 3"/>
          <p:cNvSpPr>
            <a:spLocks noChangeArrowheads="1"/>
          </p:cNvSpPr>
          <p:nvPr/>
        </p:nvSpPr>
        <p:spPr bwMode="auto">
          <a:xfrm>
            <a:off x="3335338" y="2446338"/>
            <a:ext cx="5181600" cy="2227262"/>
          </a:xfrm>
          <a:prstGeom prst="rect">
            <a:avLst/>
          </a:prstGeom>
          <a:noFill/>
          <a:ln w="9525">
            <a:noFill/>
            <a:miter lim="800000"/>
            <a:headEnd/>
            <a:tailEnd/>
          </a:ln>
        </p:spPr>
        <p:txBody>
          <a:bodyPr>
            <a:prstTxWarp prst="textNoShape">
              <a:avLst/>
            </a:prstTxWarp>
            <a:spAutoFit/>
          </a:bodyPr>
          <a:lstStyle/>
          <a:p>
            <a:r>
              <a:rPr lang="en-US" sz="2800"/>
              <a:t>Elle s’appelle Mona Lisa. Elle a 32 ans. Elle n’est pas jolie, mais elle n’est pas laide, non plus. Elle a les cheveux longs, pas noirs, pas blonds......</a:t>
            </a:r>
          </a:p>
        </p:txBody>
      </p:sp>
      <p:pic>
        <p:nvPicPr>
          <p:cNvPr id="125956" name="Picture 4"/>
          <p:cNvPicPr>
            <a:picLocks noChangeAspect="1" noChangeArrowheads="1"/>
          </p:cNvPicPr>
          <p:nvPr/>
        </p:nvPicPr>
        <p:blipFill>
          <a:blip r:embed="rId3"/>
          <a:srcRect/>
          <a:stretch>
            <a:fillRect/>
          </a:stretch>
        </p:blipFill>
        <p:spPr bwMode="auto">
          <a:xfrm>
            <a:off x="820738" y="2446338"/>
            <a:ext cx="1909762" cy="2938462"/>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74C2F60E-34D8-DD42-93FD-7BD7AE432328}" type="slidenum">
              <a:rPr lang="en-US"/>
              <a:pPr/>
              <a:t>70</a:t>
            </a:fld>
            <a:endParaRPr lang="en-US"/>
          </a:p>
        </p:txBody>
      </p:sp>
    </p:spTree>
    <p:extLst>
      <p:ext uri="{BB962C8B-B14F-4D97-AF65-F5344CB8AC3E}">
        <p14:creationId xmlns:p14="http://schemas.microsoft.com/office/powerpoint/2010/main" val="2991575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3"/>
          <p:cNvSpPr>
            <a:spLocks noChangeArrowheads="1"/>
          </p:cNvSpPr>
          <p:nvPr/>
        </p:nvSpPr>
        <p:spPr bwMode="auto">
          <a:xfrm>
            <a:off x="216373" y="3306501"/>
            <a:ext cx="1199367" cy="707886"/>
          </a:xfrm>
          <a:prstGeom prst="rect">
            <a:avLst/>
          </a:prstGeom>
          <a:noFill/>
          <a:ln w="9525">
            <a:noFill/>
            <a:miter lim="800000"/>
            <a:headEnd/>
            <a:tailEnd/>
          </a:ln>
        </p:spPr>
        <p:txBody>
          <a:bodyPr wrap="none">
            <a:prstTxWarp prst="textNoShape">
              <a:avLst/>
            </a:prstTxWarp>
            <a:spAutoFit/>
          </a:bodyPr>
          <a:lstStyle/>
          <a:p>
            <a:r>
              <a:rPr lang="en-US" sz="2000">
                <a:latin typeface="Corbel" charset="0"/>
                <a:ea typeface="Corbel" charset="0"/>
                <a:cs typeface="Corbel" charset="0"/>
              </a:rPr>
              <a:t>What did </a:t>
            </a:r>
          </a:p>
          <a:p>
            <a:r>
              <a:rPr lang="en-US" sz="2000">
                <a:latin typeface="Corbel" charset="0"/>
                <a:ea typeface="Corbel" charset="0"/>
                <a:cs typeface="Corbel" charset="0"/>
              </a:rPr>
              <a:t>you do? </a:t>
            </a:r>
          </a:p>
        </p:txBody>
      </p:sp>
      <p:sp>
        <p:nvSpPr>
          <p:cNvPr id="128003" name="Title 13"/>
          <p:cNvSpPr>
            <a:spLocks noGrp="1"/>
          </p:cNvSpPr>
          <p:nvPr>
            <p:ph type="title"/>
          </p:nvPr>
        </p:nvSpPr>
        <p:spPr/>
        <p:txBody>
          <a:bodyPr/>
          <a:lstStyle/>
          <a:p>
            <a:pPr algn="ctr" eaLnBrk="1" hangingPunct="1"/>
            <a:r>
              <a:rPr lang="en-US">
                <a:ea typeface="ＭＳ Ｐゴシック" pitchFamily="-1" charset="-128"/>
                <a:cs typeface="ＭＳ Ｐゴシック" pitchFamily="-1" charset="-128"/>
              </a:rPr>
              <a:t>Yesterday – Today - Tomorrow</a:t>
            </a:r>
          </a:p>
        </p:txBody>
      </p:sp>
      <p:sp>
        <p:nvSpPr>
          <p:cNvPr id="2" name="Footer Placeholder 1"/>
          <p:cNvSpPr>
            <a:spLocks noGrp="1"/>
          </p:cNvSpPr>
          <p:nvPr>
            <p:ph type="ftr" sz="quarter" idx="11"/>
          </p:nvPr>
        </p:nvSpPr>
        <p:spPr/>
        <p:txBody>
          <a:bodyPr/>
          <a:lstStyle/>
          <a:p>
            <a:r>
              <a:rPr lang="en-US" smtClean="0"/>
              <a:t>Laura Terrill</a:t>
            </a:r>
            <a:endParaRPr lang="en-US"/>
          </a:p>
        </p:txBody>
      </p:sp>
      <p:sp>
        <p:nvSpPr>
          <p:cNvPr id="128004" name="Rectangle 3"/>
          <p:cNvSpPr>
            <a:spLocks noChangeArrowheads="1"/>
          </p:cNvSpPr>
          <p:nvPr/>
        </p:nvSpPr>
        <p:spPr bwMode="auto">
          <a:xfrm>
            <a:off x="3164361" y="6113201"/>
            <a:ext cx="2971800" cy="400110"/>
          </a:xfrm>
          <a:prstGeom prst="rect">
            <a:avLst/>
          </a:prstGeom>
          <a:noFill/>
          <a:ln w="9525">
            <a:noFill/>
            <a:miter lim="800000"/>
            <a:headEnd/>
            <a:tailEnd/>
          </a:ln>
        </p:spPr>
        <p:txBody>
          <a:bodyPr>
            <a:prstTxWarp prst="textNoShape">
              <a:avLst/>
            </a:prstTxWarp>
            <a:spAutoFit/>
          </a:bodyPr>
          <a:lstStyle/>
          <a:p>
            <a:pPr algn="ctr"/>
            <a:r>
              <a:rPr lang="en-US" sz="2000">
                <a:latin typeface="Corbel" charset="0"/>
                <a:ea typeface="Corbel" charset="0"/>
                <a:cs typeface="Corbel" charset="0"/>
              </a:rPr>
              <a:t>What are you doing? </a:t>
            </a:r>
          </a:p>
        </p:txBody>
      </p:sp>
      <p:sp>
        <p:nvSpPr>
          <p:cNvPr id="128005" name="Rectangle 3"/>
          <p:cNvSpPr>
            <a:spLocks noChangeArrowheads="1"/>
          </p:cNvSpPr>
          <p:nvPr/>
        </p:nvSpPr>
        <p:spPr bwMode="auto">
          <a:xfrm>
            <a:off x="7585360" y="3306501"/>
            <a:ext cx="1231427" cy="1015663"/>
          </a:xfrm>
          <a:prstGeom prst="rect">
            <a:avLst/>
          </a:prstGeom>
          <a:noFill/>
          <a:ln w="9525">
            <a:noFill/>
            <a:miter lim="800000"/>
            <a:headEnd/>
            <a:tailEnd/>
          </a:ln>
        </p:spPr>
        <p:txBody>
          <a:bodyPr wrap="none">
            <a:prstTxWarp prst="textNoShape">
              <a:avLst/>
            </a:prstTxWarp>
            <a:spAutoFit/>
          </a:bodyPr>
          <a:lstStyle/>
          <a:p>
            <a:r>
              <a:rPr lang="en-US" sz="2000">
                <a:latin typeface="Corbel" charset="0"/>
                <a:ea typeface="Corbel" charset="0"/>
                <a:cs typeface="Corbel" charset="0"/>
              </a:rPr>
              <a:t>What are </a:t>
            </a:r>
          </a:p>
          <a:p>
            <a:r>
              <a:rPr lang="en-US" sz="2000">
                <a:latin typeface="Corbel" charset="0"/>
                <a:ea typeface="Corbel" charset="0"/>
                <a:cs typeface="Corbel" charset="0"/>
              </a:rPr>
              <a:t>you going</a:t>
            </a:r>
          </a:p>
          <a:p>
            <a:r>
              <a:rPr lang="en-US" sz="2000">
                <a:latin typeface="Corbel" charset="0"/>
                <a:ea typeface="Corbel" charset="0"/>
                <a:cs typeface="Corbel" charset="0"/>
              </a:rPr>
              <a:t>to do? </a:t>
            </a:r>
          </a:p>
        </p:txBody>
      </p:sp>
      <p:pic>
        <p:nvPicPr>
          <p:cNvPr id="128006" name="Picture 6" descr="Pictures of El Yunque.jpg"/>
          <p:cNvPicPr>
            <a:picLocks noChangeAspect="1"/>
          </p:cNvPicPr>
          <p:nvPr/>
        </p:nvPicPr>
        <p:blipFill>
          <a:blip r:embed="rId3"/>
          <a:srcRect/>
          <a:stretch>
            <a:fillRect/>
          </a:stretch>
        </p:blipFill>
        <p:spPr bwMode="auto">
          <a:xfrm>
            <a:off x="1828800" y="1981200"/>
            <a:ext cx="5575300" cy="3913188"/>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74C2F60E-34D8-DD42-93FD-7BD7AE432328}" type="slidenum">
              <a:rPr lang="en-US"/>
              <a:pPr/>
              <a:t>71</a:t>
            </a:fld>
            <a:endParaRPr lang="en-US"/>
          </a:p>
        </p:txBody>
      </p:sp>
    </p:spTree>
    <p:extLst>
      <p:ext uri="{BB962C8B-B14F-4D97-AF65-F5344CB8AC3E}">
        <p14:creationId xmlns:p14="http://schemas.microsoft.com/office/powerpoint/2010/main" val="286606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nchor="ctr"/>
          <a:lstStyle/>
          <a:p>
            <a:r>
              <a:rPr lang="en-US">
                <a:solidFill>
                  <a:schemeClr val="accent4">
                    <a:lumMod val="20000"/>
                    <a:lumOff val="80000"/>
                  </a:schemeClr>
                </a:solidFill>
              </a:rPr>
              <a:t>What about discrete point skills?</a:t>
            </a:r>
          </a:p>
        </p:txBody>
      </p:sp>
      <p:sp>
        <p:nvSpPr>
          <p:cNvPr id="3" name="Footer Placeholder 2"/>
          <p:cNvSpPr>
            <a:spLocks noGrp="1"/>
          </p:cNvSpPr>
          <p:nvPr>
            <p:ph type="ftr" sz="quarter" idx="11"/>
          </p:nvPr>
        </p:nvSpPr>
        <p:spPr/>
        <p:txBody>
          <a:bodyPr/>
          <a:lstStyle/>
          <a:p>
            <a:r>
              <a:rPr lang="en-US"/>
              <a:t>Laura Terrill</a:t>
            </a:r>
          </a:p>
        </p:txBody>
      </p:sp>
      <p:pic>
        <p:nvPicPr>
          <p:cNvPr id="5" name="Picture 4" descr="assessment.png"/>
          <p:cNvPicPr>
            <a:picLocks noChangeAspect="1"/>
          </p:cNvPicPr>
          <p:nvPr/>
        </p:nvPicPr>
        <p:blipFill>
          <a:blip r:embed="rId2"/>
          <a:stretch>
            <a:fillRect/>
          </a:stretch>
        </p:blipFill>
        <p:spPr>
          <a:xfrm>
            <a:off x="1817688" y="1677186"/>
            <a:ext cx="5505450" cy="4572000"/>
          </a:xfrm>
          <a:prstGeom prst="rect">
            <a:avLst/>
          </a:prstGeom>
        </p:spPr>
      </p:pic>
    </p:spTree>
    <p:extLst>
      <p:ext uri="{BB962C8B-B14F-4D97-AF65-F5344CB8AC3E}">
        <p14:creationId xmlns:p14="http://schemas.microsoft.com/office/powerpoint/2010/main" val="58705971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Laura Terrill</a:t>
            </a:r>
            <a:endParaRPr lang="en-US"/>
          </a:p>
        </p:txBody>
      </p:sp>
      <p:sp>
        <p:nvSpPr>
          <p:cNvPr id="5" name="Slide Number Placeholder 4"/>
          <p:cNvSpPr>
            <a:spLocks noGrp="1"/>
          </p:cNvSpPr>
          <p:nvPr>
            <p:ph type="sldNum" sz="quarter" idx="12"/>
          </p:nvPr>
        </p:nvSpPr>
        <p:spPr/>
        <p:txBody>
          <a:bodyPr/>
          <a:lstStyle/>
          <a:p>
            <a:fld id="{D57F1E4F-1CFF-5643-939E-02111984F565}" type="slidenum">
              <a:rPr lang="en-US" smtClean="0"/>
              <a:t>73</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49" y="15005"/>
            <a:ext cx="5850508" cy="356616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8" y="3200400"/>
            <a:ext cx="3554148" cy="365760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1706" y="2758205"/>
            <a:ext cx="6220997" cy="41148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9239" y="3581703"/>
            <a:ext cx="3087343" cy="3291840"/>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32835" y="0"/>
            <a:ext cx="4606519" cy="2743200"/>
          </a:xfrm>
          <a:prstGeom prst="rect">
            <a:avLst/>
          </a:prstGeom>
        </p:spPr>
      </p:pic>
      <p:sp>
        <p:nvSpPr>
          <p:cNvPr id="2" name="TextBox 1"/>
          <p:cNvSpPr txBox="1"/>
          <p:nvPr/>
        </p:nvSpPr>
        <p:spPr>
          <a:xfrm>
            <a:off x="235526" y="193964"/>
            <a:ext cx="3033713" cy="707886"/>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r>
              <a:rPr lang="en-US" sz="2000" err="1" smtClean="0"/>
              <a:t>Ils</a:t>
            </a:r>
            <a:r>
              <a:rPr lang="en-US" sz="2000" smtClean="0"/>
              <a:t> </a:t>
            </a:r>
            <a:r>
              <a:rPr lang="en-US" sz="2000" err="1" smtClean="0"/>
              <a:t>vont</a:t>
            </a:r>
            <a:r>
              <a:rPr lang="en-US" sz="2000" smtClean="0"/>
              <a:t> </a:t>
            </a:r>
            <a:r>
              <a:rPr lang="en-US" sz="2000" err="1" smtClean="0"/>
              <a:t>à</a:t>
            </a:r>
            <a:r>
              <a:rPr lang="en-US" sz="2000" smtClean="0"/>
              <a:t> </a:t>
            </a:r>
            <a:r>
              <a:rPr lang="en-US" sz="2000" err="1" smtClean="0"/>
              <a:t>l’école</a:t>
            </a:r>
            <a:r>
              <a:rPr lang="en-US" sz="2000" smtClean="0"/>
              <a:t> ____ et </a:t>
            </a:r>
            <a:r>
              <a:rPr lang="en-US" sz="2000" err="1" smtClean="0"/>
              <a:t>ils</a:t>
            </a:r>
            <a:endParaRPr lang="en-US" sz="2000" smtClean="0"/>
          </a:p>
          <a:p>
            <a:r>
              <a:rPr lang="en-US" sz="2000" err="1" smtClean="0"/>
              <a:t>bravent</a:t>
            </a:r>
            <a:r>
              <a:rPr lang="en-US" sz="2000" smtClean="0"/>
              <a:t> _____.</a:t>
            </a:r>
            <a:endParaRPr lang="en-US" sz="2000"/>
          </a:p>
        </p:txBody>
      </p:sp>
      <p:sp>
        <p:nvSpPr>
          <p:cNvPr id="12" name="TextBox 11"/>
          <p:cNvSpPr txBox="1"/>
          <p:nvPr/>
        </p:nvSpPr>
        <p:spPr>
          <a:xfrm>
            <a:off x="5435204" y="2949044"/>
            <a:ext cx="3033713" cy="707886"/>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r>
              <a:rPr lang="en-US" sz="2000" smtClean="0"/>
              <a:t>Elle </a:t>
            </a:r>
            <a:r>
              <a:rPr lang="en-US" sz="2000" err="1" smtClean="0"/>
              <a:t>va</a:t>
            </a:r>
            <a:r>
              <a:rPr lang="en-US" sz="2000" smtClean="0"/>
              <a:t> </a:t>
            </a:r>
            <a:r>
              <a:rPr lang="en-US" sz="2000" err="1" smtClean="0"/>
              <a:t>à</a:t>
            </a:r>
            <a:r>
              <a:rPr lang="en-US" sz="2000" smtClean="0"/>
              <a:t> </a:t>
            </a:r>
            <a:r>
              <a:rPr lang="en-US" sz="2000" err="1" smtClean="0"/>
              <a:t>l’école</a:t>
            </a:r>
            <a:r>
              <a:rPr lang="en-US" sz="2000" smtClean="0"/>
              <a:t> ____ et </a:t>
            </a:r>
            <a:r>
              <a:rPr lang="en-US" sz="2000" err="1" smtClean="0"/>
              <a:t>elle</a:t>
            </a:r>
            <a:endParaRPr lang="en-US" sz="2000" smtClean="0"/>
          </a:p>
          <a:p>
            <a:r>
              <a:rPr lang="en-US" sz="2000" smtClean="0"/>
              <a:t>brave _____.</a:t>
            </a:r>
            <a:endParaRPr lang="en-US" sz="2000"/>
          </a:p>
        </p:txBody>
      </p:sp>
    </p:spTree>
    <p:extLst>
      <p:ext uri="{BB962C8B-B14F-4D97-AF65-F5344CB8AC3E}">
        <p14:creationId xmlns:p14="http://schemas.microsoft.com/office/powerpoint/2010/main" val="117282291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solidFill>
                  <a:schemeClr val="tx1"/>
                </a:solidFill>
              </a:rPr>
              <a:t>Grammar in context</a:t>
            </a:r>
          </a:p>
        </p:txBody>
      </p:sp>
      <p:sp>
        <p:nvSpPr>
          <p:cNvPr id="5" name="Footer Placeholder 4"/>
          <p:cNvSpPr>
            <a:spLocks noGrp="1"/>
          </p:cNvSpPr>
          <p:nvPr>
            <p:ph type="ftr" sz="quarter" idx="11"/>
          </p:nvPr>
        </p:nvSpPr>
        <p:spPr/>
        <p:txBody>
          <a:bodyPr/>
          <a:lstStyle/>
          <a:p>
            <a:r>
              <a:rPr lang="en-US" dirty="0"/>
              <a:t>Laura Terrill</a:t>
            </a:r>
          </a:p>
        </p:txBody>
      </p:sp>
      <p:sp>
        <p:nvSpPr>
          <p:cNvPr id="4" name="Slide Number Placeholder 3"/>
          <p:cNvSpPr>
            <a:spLocks noGrp="1"/>
          </p:cNvSpPr>
          <p:nvPr>
            <p:ph type="sldNum" sz="quarter" idx="12"/>
          </p:nvPr>
        </p:nvSpPr>
        <p:spPr/>
        <p:txBody>
          <a:bodyPr>
            <a:normAutofit/>
          </a:bodyPr>
          <a:lstStyle/>
          <a:p>
            <a:fld id="{149363F6-B1C1-324A-8BBC-AD6B5FE01B8A}" type="slidenum">
              <a:rPr lang="en-US"/>
              <a:pPr/>
              <a:t>74</a:t>
            </a:fld>
            <a:endParaRPr lang="en-US" dirty="0"/>
          </a:p>
        </p:txBody>
      </p:sp>
      <p:sp>
        <p:nvSpPr>
          <p:cNvPr id="3" name="Content Placeholder 2"/>
          <p:cNvSpPr>
            <a:spLocks noGrp="1"/>
          </p:cNvSpPr>
          <p:nvPr>
            <p:ph sz="quarter" idx="1"/>
          </p:nvPr>
        </p:nvSpPr>
        <p:spPr>
          <a:xfrm>
            <a:off x="840000" y="1576243"/>
            <a:ext cx="7675350" cy="4351338"/>
          </a:xfrm>
        </p:spPr>
        <p:txBody>
          <a:bodyPr>
            <a:noAutofit/>
          </a:bodyPr>
          <a:lstStyle/>
          <a:p>
            <a:pPr marL="0">
              <a:spcBef>
                <a:spcPts val="0"/>
              </a:spcBef>
              <a:buNone/>
            </a:pPr>
            <a:r>
              <a:rPr lang="en-US" sz="2400" dirty="0" smtClean="0"/>
              <a:t>You’ve overheard conversations about how children go to school. Fill in the missing word. </a:t>
            </a:r>
            <a:endParaRPr lang="en-US" sz="2400" dirty="0"/>
          </a:p>
          <a:p>
            <a:pPr marL="457200" indent="-457200">
              <a:spcBef>
                <a:spcPts val="1200"/>
              </a:spcBef>
              <a:buFont typeface="+mj-lt"/>
              <a:buAutoNum type="arabicPeriod"/>
            </a:pPr>
            <a:r>
              <a:rPr lang="en-US" sz="2400" dirty="0"/>
              <a:t>Comment les </a:t>
            </a:r>
            <a:r>
              <a:rPr lang="en-US" sz="2400" dirty="0" err="1"/>
              <a:t>enfants</a:t>
            </a:r>
            <a:r>
              <a:rPr lang="en-US" sz="2400"/>
              <a:t> ________ à l’école?</a:t>
            </a:r>
          </a:p>
          <a:p>
            <a:pPr marL="457200" indent="-457200">
              <a:spcBef>
                <a:spcPts val="1200"/>
              </a:spcBef>
              <a:buFont typeface="+mj-lt"/>
              <a:buAutoNum type="arabicPeriod"/>
            </a:pPr>
            <a:r>
              <a:rPr lang="en-US" sz="2400"/>
              <a:t>Moi, je ________ souvent à l’école en bus mais quelquefois mes amis et moi ___________ en voiture. </a:t>
            </a:r>
          </a:p>
          <a:p>
            <a:pPr marL="457200" indent="-457200">
              <a:spcBef>
                <a:spcPts val="1200"/>
              </a:spcBef>
              <a:buFont typeface="+mj-lt"/>
              <a:buAutoNum type="arabicPeriod"/>
            </a:pPr>
            <a:r>
              <a:rPr lang="en-US" sz="2400"/>
              <a:t>Les enfants à Abidjan _________ à pied.</a:t>
            </a:r>
          </a:p>
          <a:p>
            <a:pPr marL="457200" indent="-457200">
              <a:spcBef>
                <a:spcPts val="1200"/>
              </a:spcBef>
              <a:buFont typeface="+mj-lt"/>
              <a:buAutoNum type="arabicPeriod"/>
            </a:pPr>
            <a:r>
              <a:rPr lang="en-US" sz="2400"/>
              <a:t>Au Sudan, Marie y __________ à cheval. </a:t>
            </a:r>
          </a:p>
          <a:p>
            <a:pPr marL="457200" indent="-457200">
              <a:spcBef>
                <a:spcPts val="1200"/>
              </a:spcBef>
              <a:buFont typeface="+mj-lt"/>
              <a:buAutoNum type="arabicPeriod"/>
            </a:pPr>
            <a:r>
              <a:rPr lang="en-US" sz="2400"/>
              <a:t>Anne et </a:t>
            </a:r>
            <a:r>
              <a:rPr lang="en-US" sz="2400" err="1"/>
              <a:t>moi</a:t>
            </a:r>
            <a:r>
              <a:rPr lang="en-US" sz="2400"/>
              <a:t> habitons près d’un fleuve et nous y________________  en bateau.</a:t>
            </a:r>
            <a:endParaRPr lang="en-US" sz="2400" b="1"/>
          </a:p>
          <a:p>
            <a:pPr marL="457200" lvl="1" indent="-457200">
              <a:spcBef>
                <a:spcPts val="1200"/>
              </a:spcBef>
              <a:buClr>
                <a:schemeClr val="accent2"/>
              </a:buClr>
              <a:buFont typeface="+mj-lt"/>
              <a:buAutoNum type="arabicPeriod" startAt="6"/>
            </a:pPr>
            <a:r>
              <a:rPr lang="en-US" sz="2400"/>
              <a:t>Et </a:t>
            </a:r>
            <a:r>
              <a:rPr lang="en-US" sz="2400" err="1"/>
              <a:t>toi</a:t>
            </a:r>
            <a:r>
              <a:rPr lang="en-US" sz="2400"/>
              <a:t>, comment </a:t>
            </a:r>
            <a:r>
              <a:rPr lang="en-US" sz="2400" err="1"/>
              <a:t>tu</a:t>
            </a:r>
            <a:r>
              <a:rPr lang="en-US" sz="2400"/>
              <a:t> _______ à l’école?</a:t>
            </a:r>
          </a:p>
          <a:p>
            <a:pPr marL="457200" indent="-457200">
              <a:buAutoNum type="arabicPeriod" startAt="84"/>
            </a:pPr>
            <a:endParaRPr lang="en-US"/>
          </a:p>
          <a:p>
            <a:endParaRPr lang="en-US"/>
          </a:p>
        </p:txBody>
      </p:sp>
    </p:spTree>
    <p:extLst>
      <p:ext uri="{BB962C8B-B14F-4D97-AF65-F5344CB8AC3E}">
        <p14:creationId xmlns:p14="http://schemas.microsoft.com/office/powerpoint/2010/main" val="13154297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a:solidFill>
                  <a:schemeClr val="tx1"/>
                </a:solidFill>
              </a:rPr>
              <a:t>Grammar in context</a:t>
            </a:r>
          </a:p>
        </p:txBody>
      </p:sp>
      <p:sp>
        <p:nvSpPr>
          <p:cNvPr id="3" name="Content Placeholder 2"/>
          <p:cNvSpPr>
            <a:spLocks noGrp="1"/>
          </p:cNvSpPr>
          <p:nvPr>
            <p:ph idx="1"/>
          </p:nvPr>
        </p:nvSpPr>
        <p:spPr>
          <a:xfrm>
            <a:off x="360218" y="1565564"/>
            <a:ext cx="8528287" cy="4710103"/>
          </a:xfrm>
        </p:spPr>
        <p:txBody>
          <a:bodyPr>
            <a:normAutofit fontScale="40000" lnSpcReduction="20000"/>
          </a:bodyPr>
          <a:lstStyle/>
          <a:p>
            <a:pPr marL="0" indent="0">
              <a:spcBef>
                <a:spcPts val="0"/>
              </a:spcBef>
              <a:buNone/>
            </a:pPr>
            <a:r>
              <a:rPr lang="en-US" sz="6000"/>
              <a:t>Your friend has sent you a postcard describing his visit to Paris. You are trying to figure out what he did when. Complete each of his sentences with the correct form of the verb “visiter”. </a:t>
            </a:r>
          </a:p>
          <a:p>
            <a:pPr marL="0" indent="0">
              <a:spcBef>
                <a:spcPts val="0"/>
              </a:spcBef>
              <a:buNone/>
            </a:pPr>
            <a:r>
              <a:rPr lang="en-US" sz="4364"/>
              <a:t> </a:t>
            </a:r>
          </a:p>
          <a:p>
            <a:pPr marL="0" indent="0">
              <a:spcBef>
                <a:spcPts val="0"/>
              </a:spcBef>
              <a:buNone/>
            </a:pPr>
            <a:r>
              <a:rPr lang="en-US" sz="4364"/>
              <a:t>	</a:t>
            </a:r>
          </a:p>
          <a:p>
            <a:pPr marL="320040" lvl="1" indent="0">
              <a:lnSpc>
                <a:spcPct val="170000"/>
              </a:lnSpc>
              <a:spcBef>
                <a:spcPts val="600"/>
              </a:spcBef>
              <a:buNone/>
            </a:pPr>
            <a:r>
              <a:rPr lang="en-US" sz="6000"/>
              <a:t>Me voilà à Paris!  Ce matin, j’ai déjà ______le Louvre, un très grand musée. Maintenant je</a:t>
            </a:r>
            <a:r>
              <a:rPr lang="en-US" sz="6000" b="1"/>
              <a:t> </a:t>
            </a:r>
            <a:r>
              <a:rPr lang="en-US" sz="6000"/>
              <a:t>_______</a:t>
            </a:r>
            <a:r>
              <a:rPr lang="en-US" sz="6000" b="1"/>
              <a:t> </a:t>
            </a:r>
            <a:r>
              <a:rPr lang="en-US" sz="6000"/>
              <a:t>la Tour Eiffel d’où j’écris cette carte postale. Et ce soir je vais</a:t>
            </a:r>
            <a:r>
              <a:rPr lang="en-US" sz="6000" b="1"/>
              <a:t> </a:t>
            </a:r>
            <a:r>
              <a:rPr lang="en-US" sz="6000"/>
              <a:t>________Montmartre.  Et toi, quand tu es allé à Paris, qu’est-ce que tu as ________?  </a:t>
            </a:r>
          </a:p>
          <a:p>
            <a:pPr marL="0" indent="0">
              <a:spcBef>
                <a:spcPts val="600"/>
              </a:spcBef>
              <a:buNone/>
            </a:pPr>
            <a:endParaRPr lang="en-US" sz="3200"/>
          </a:p>
          <a:p>
            <a:pPr marL="0" indent="0">
              <a:spcBef>
                <a:spcPts val="600"/>
              </a:spcBef>
              <a:buNone/>
            </a:pPr>
            <a:r>
              <a:rPr lang="en-US" sz="5000" i="1"/>
              <a:t>Here I am in Paris. This morning I already visited the Louvre, a very large museum. Now, I  am visiting the Eifel Tower where I am writing this postcard. And tonight I am going to visit Montmartre. And you, when you went to Paris, what did you visit?</a:t>
            </a:r>
          </a:p>
          <a:p>
            <a:endParaRPr lang="en-US" sz="4200"/>
          </a:p>
        </p:txBody>
      </p:sp>
      <p:sp>
        <p:nvSpPr>
          <p:cNvPr id="5" name="Footer Placeholder 4"/>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a:bodyPr>
          <a:lstStyle/>
          <a:p>
            <a:fld id="{149363F6-B1C1-324A-8BBC-AD6B5FE01B8A}" type="slidenum">
              <a:rPr lang="en-US"/>
              <a:pPr/>
              <a:t>75</a:t>
            </a:fld>
            <a:endParaRPr lang="en-US"/>
          </a:p>
        </p:txBody>
      </p:sp>
    </p:spTree>
    <p:extLst>
      <p:ext uri="{BB962C8B-B14F-4D97-AF65-F5344CB8AC3E}">
        <p14:creationId xmlns:p14="http://schemas.microsoft.com/office/powerpoint/2010/main" val="19418748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14 | July | 2011 | Locust blog"/>
          <p:cNvPicPr>
            <a:picLocks noGrp="1" noChangeAspect="1"/>
          </p:cNvPicPr>
          <p:nvPr>
            <p:ph idx="4294967295"/>
          </p:nvPr>
        </p:nvPicPr>
        <p:blipFill>
          <a:blip r:embed="rId3"/>
          <a:stretch>
            <a:fillRect/>
          </a:stretch>
        </p:blipFill>
        <p:spPr>
          <a:xfrm>
            <a:off x="970670" y="1828837"/>
            <a:ext cx="2400300" cy="3200400"/>
          </a:xfrm>
        </p:spPr>
      </p:pic>
      <p:sp>
        <p:nvSpPr>
          <p:cNvPr id="7" name="Thought Bubble: Cloud 6"/>
          <p:cNvSpPr/>
          <p:nvPr/>
        </p:nvSpPr>
        <p:spPr>
          <a:xfrm>
            <a:off x="4091940" y="1732964"/>
            <a:ext cx="4732021" cy="2700997"/>
          </a:xfrm>
          <a:prstGeom prst="cloudCallout">
            <a:avLst>
              <a:gd name="adj1" fmla="val -70331"/>
              <a:gd name="adj2" fmla="val -300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a:t>You can’t select vocabulary until you know its </a:t>
            </a:r>
            <a:r>
              <a:rPr lang="en-US" sz="3000" i="1"/>
              <a:t>PURPOSE </a:t>
            </a:r>
            <a:r>
              <a:rPr lang="en-US" sz="3000"/>
              <a:t>.</a:t>
            </a:r>
          </a:p>
        </p:txBody>
      </p:sp>
      <p:sp>
        <p:nvSpPr>
          <p:cNvPr id="2" name="Footer Placeholder 1"/>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466862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p:cNvGrpSpPr/>
          <p:nvPr/>
        </p:nvGrpSpPr>
        <p:grpSpPr>
          <a:xfrm>
            <a:off x="260179" y="1567352"/>
            <a:ext cx="8502821" cy="4247315"/>
            <a:chOff x="260179" y="1488037"/>
            <a:chExt cx="8502821" cy="4247315"/>
          </a:xfrm>
        </p:grpSpPr>
        <p:pic>
          <p:nvPicPr>
            <p:cNvPr id="12" name="Picture 11" descr="images.jpeg"/>
            <p:cNvPicPr>
              <a:picLocks noChangeAspect="1"/>
            </p:cNvPicPr>
            <p:nvPr/>
          </p:nvPicPr>
          <p:blipFill>
            <a:blip r:embed="rId3"/>
            <a:stretch>
              <a:fillRect/>
            </a:stretch>
          </p:blipFill>
          <p:spPr>
            <a:xfrm>
              <a:off x="260179" y="3233452"/>
              <a:ext cx="3251200" cy="2501900"/>
            </a:xfrm>
            <a:prstGeom prst="rect">
              <a:avLst/>
            </a:prstGeom>
          </p:spPr>
        </p:pic>
        <p:sp>
          <p:nvSpPr>
            <p:cNvPr id="13" name="Cloud Callout 12"/>
            <p:cNvSpPr/>
            <p:nvPr/>
          </p:nvSpPr>
          <p:spPr>
            <a:xfrm>
              <a:off x="4368800" y="1488037"/>
              <a:ext cx="4394200" cy="1353312"/>
            </a:xfrm>
            <a:prstGeom prst="cloudCallout">
              <a:avLst>
                <a:gd name="adj1" fmla="val -93589"/>
                <a:gd name="adj2" fmla="val 186067"/>
              </a:avLst>
            </a:prstGeom>
            <a:solidFill>
              <a:schemeClr val="accent1"/>
            </a:solidFill>
          </p:spPr>
          <p:style>
            <a:lnRef idx="1">
              <a:schemeClr val="accent4"/>
            </a:lnRef>
            <a:fillRef idx="3">
              <a:schemeClr val="accent4"/>
            </a:fillRef>
            <a:effectRef idx="2">
              <a:schemeClr val="accent4"/>
            </a:effectRef>
            <a:fontRef idx="minor">
              <a:schemeClr val="lt1"/>
            </a:fontRef>
          </p:style>
          <p:txBody>
            <a:bodyPr rtlCol="0" anchor="ctr"/>
            <a:lstStyle/>
            <a:p>
              <a:pPr algn="ctr"/>
              <a:r>
                <a:rPr lang="en-US"/>
                <a:t>Hear the conversation you want students to have. Do not teach the conversation. </a:t>
              </a:r>
            </a:p>
          </p:txBody>
        </p:sp>
      </p:grpSp>
      <p:sp>
        <p:nvSpPr>
          <p:cNvPr id="11" name="Title 10"/>
          <p:cNvSpPr>
            <a:spLocks noGrp="1"/>
          </p:cNvSpPr>
          <p:nvPr>
            <p:ph type="title"/>
          </p:nvPr>
        </p:nvSpPr>
        <p:spPr/>
        <p:txBody>
          <a:bodyPr>
            <a:normAutofit/>
          </a:bodyPr>
          <a:lstStyle/>
          <a:p>
            <a:r>
              <a:rPr lang="en-US"/>
              <a:t>Learning Target – Name places that are found in and near cities</a:t>
            </a:r>
          </a:p>
        </p:txBody>
      </p:sp>
      <p:sp>
        <p:nvSpPr>
          <p:cNvPr id="15" name="TextBox 14"/>
          <p:cNvSpPr txBox="1"/>
          <p:nvPr/>
        </p:nvSpPr>
        <p:spPr>
          <a:xfrm>
            <a:off x="4699000" y="2971800"/>
            <a:ext cx="4394200" cy="3693319"/>
          </a:xfrm>
          <a:prstGeom prst="rect">
            <a:avLst/>
          </a:prstGeom>
          <a:noFill/>
        </p:spPr>
        <p:txBody>
          <a:bodyPr wrap="square" rtlCol="0">
            <a:spAutoFit/>
          </a:bodyPr>
          <a:lstStyle/>
          <a:p>
            <a:pPr marL="182880" indent="-182880">
              <a:buFont typeface="Courier New"/>
              <a:buChar char="o"/>
            </a:pPr>
            <a:r>
              <a:rPr lang="en-US"/>
              <a:t>Do you want to go to Angers?</a:t>
            </a:r>
          </a:p>
          <a:p>
            <a:pPr marL="182880" indent="-182880">
              <a:buFont typeface="Courier New"/>
              <a:buChar char="o"/>
            </a:pPr>
            <a:r>
              <a:rPr lang="en-US"/>
              <a:t>Angers? I don’t know. I like to go to the beach. Is there a beach?</a:t>
            </a:r>
          </a:p>
          <a:p>
            <a:pPr marL="182880" indent="-182880">
              <a:buFont typeface="Courier New"/>
              <a:buChar char="o"/>
            </a:pPr>
            <a:r>
              <a:rPr lang="en-US"/>
              <a:t>No, but there is a great castle and the beach is close to Angers.</a:t>
            </a:r>
          </a:p>
          <a:p>
            <a:pPr marL="182880" indent="-182880">
              <a:buFont typeface="Courier New"/>
              <a:buChar char="o"/>
            </a:pPr>
            <a:r>
              <a:rPr lang="en-US"/>
              <a:t>I prefer a town close to the beach. What about La Baule?</a:t>
            </a:r>
          </a:p>
          <a:p>
            <a:pPr marL="182880" indent="-182880">
              <a:buFont typeface="Courier New"/>
              <a:buChar char="o"/>
            </a:pPr>
            <a:r>
              <a:rPr lang="en-US"/>
              <a:t>Maybe, are there museums and good restaurants? </a:t>
            </a:r>
          </a:p>
          <a:p>
            <a:pPr marL="182880" indent="-182880">
              <a:buFont typeface="Courier New"/>
              <a:buChar char="o"/>
            </a:pPr>
            <a:r>
              <a:rPr lang="en-US"/>
              <a:t>Of course. </a:t>
            </a:r>
          </a:p>
          <a:p>
            <a:pPr marL="182880" indent="-182880">
              <a:buFont typeface="Courier New"/>
              <a:buChar char="o"/>
            </a:pPr>
            <a:r>
              <a:rPr lang="en-US"/>
              <a:t>OK, what about 3 days in La Baule and 3 in Angers.</a:t>
            </a:r>
          </a:p>
          <a:p>
            <a:pPr marL="182880" indent="-182880">
              <a:buFont typeface="Courier New"/>
              <a:buChar char="o"/>
            </a:pPr>
            <a:r>
              <a:rPr lang="en-US"/>
              <a:t>Great idea. Let’s go.</a:t>
            </a:r>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8219416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609" y="1690689"/>
            <a:ext cx="7137400" cy="4838700"/>
          </a:xfrm>
          <a:prstGeom prst="rect">
            <a:avLst/>
          </a:prstGeom>
        </p:spPr>
      </p:pic>
      <p:sp>
        <p:nvSpPr>
          <p:cNvPr id="5" name="Title 4"/>
          <p:cNvSpPr>
            <a:spLocks noGrp="1"/>
          </p:cNvSpPr>
          <p:nvPr>
            <p:ph type="title"/>
          </p:nvPr>
        </p:nvSpPr>
        <p:spPr>
          <a:xfrm>
            <a:off x="503959" y="545235"/>
            <a:ext cx="7886700" cy="1325563"/>
          </a:xfrm>
        </p:spPr>
        <p:txBody>
          <a:bodyPr/>
          <a:lstStyle/>
          <a:p>
            <a:r>
              <a:rPr lang="en-US"/>
              <a:t>Functional Vocabulary List</a:t>
            </a:r>
          </a:p>
        </p:txBody>
      </p:sp>
      <p:sp>
        <p:nvSpPr>
          <p:cNvPr id="2" name="Footer Placeholder 1"/>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006205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6294" y="231902"/>
            <a:ext cx="7798658" cy="984251"/>
          </a:xfrm>
          <a:solidFill>
            <a:schemeClr val="accent1"/>
          </a:solidFill>
        </p:spPr>
        <p:txBody>
          <a:bodyPr/>
          <a:lstStyle/>
          <a:p>
            <a:r>
              <a:rPr lang="en-US">
                <a:solidFill>
                  <a:schemeClr val="tx1"/>
                </a:solidFill>
              </a:rPr>
              <a:t>Vocabulary “Quizzes”</a:t>
            </a:r>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79</a:t>
            </a:fld>
            <a:endParaRPr lang="en-US"/>
          </a:p>
        </p:txBody>
      </p:sp>
      <p:sp>
        <p:nvSpPr>
          <p:cNvPr id="5" name="Content Placeholder 4"/>
          <p:cNvSpPr>
            <a:spLocks noGrp="1"/>
          </p:cNvSpPr>
          <p:nvPr>
            <p:ph sz="quarter" idx="1"/>
          </p:nvPr>
        </p:nvSpPr>
        <p:spPr>
          <a:xfrm>
            <a:off x="234777" y="1631092"/>
            <a:ext cx="5152769" cy="4547285"/>
          </a:xfrm>
        </p:spPr>
        <p:txBody>
          <a:bodyPr>
            <a:noAutofit/>
          </a:bodyPr>
          <a:lstStyle/>
          <a:p>
            <a:pPr marL="274320" indent="-274320">
              <a:spcBef>
                <a:spcPts val="0"/>
              </a:spcBef>
            </a:pPr>
            <a:r>
              <a:rPr lang="en-US" sz="2400"/>
              <a:t>Create a sense of personal challenge. </a:t>
            </a:r>
          </a:p>
          <a:p>
            <a:pPr marL="274320" indent="-274320">
              <a:spcBef>
                <a:spcPts val="0"/>
              </a:spcBef>
            </a:pPr>
            <a:r>
              <a:rPr lang="en-US" sz="2400"/>
              <a:t>Give students a prompt and (2) minutes to write as many words as they can. Let them self-correct and compare their results with others if they want to. It’s a personal competition, not one that someone would win. </a:t>
            </a:r>
          </a:p>
          <a:p>
            <a:pPr marL="274320" indent="-274320">
              <a:spcBef>
                <a:spcPts val="0"/>
              </a:spcBef>
            </a:pPr>
            <a:r>
              <a:rPr lang="en-US" sz="2400"/>
              <a:t>Two days later, give the same prompt and repeat the scoring process. They check their own work. Their personal goal is to improve their own performance. </a:t>
            </a:r>
          </a:p>
          <a:p>
            <a:pPr marL="0" indent="0">
              <a:buNone/>
            </a:pPr>
            <a:endParaRPr lang="en-US" sz="2000"/>
          </a:p>
        </p:txBody>
      </p:sp>
      <p:sp>
        <p:nvSpPr>
          <p:cNvPr id="6" name="TextBox 5"/>
          <p:cNvSpPr txBox="1"/>
          <p:nvPr/>
        </p:nvSpPr>
        <p:spPr>
          <a:xfrm>
            <a:off x="5518249" y="1462704"/>
            <a:ext cx="3274539" cy="4893647"/>
          </a:xfrm>
          <a:prstGeom prst="rect">
            <a:avLst/>
          </a:prstGeom>
          <a:solidFill>
            <a:schemeClr val="accent1"/>
          </a:solidFill>
        </p:spPr>
        <p:txBody>
          <a:bodyPr wrap="square" rtlCol="0">
            <a:spAutoFit/>
          </a:bodyPr>
          <a:lstStyle/>
          <a:p>
            <a:r>
              <a:rPr lang="en-US" sz="2400"/>
              <a:t>Sample prompts</a:t>
            </a:r>
          </a:p>
          <a:p>
            <a:pPr marL="274320" indent="-274320">
              <a:spcBef>
                <a:spcPts val="0"/>
              </a:spcBef>
              <a:buFont typeface="+mj-lt"/>
              <a:buAutoNum type="arabicPeriod"/>
            </a:pPr>
            <a:r>
              <a:rPr lang="en-US" sz="2400"/>
              <a:t>List as many vacation destinations and activities as possible.</a:t>
            </a:r>
          </a:p>
          <a:p>
            <a:pPr marL="274320" indent="-274320">
              <a:spcBef>
                <a:spcPts val="0"/>
              </a:spcBef>
              <a:buFont typeface="+mj-lt"/>
              <a:buAutoNum type="arabicPeriod"/>
            </a:pPr>
            <a:r>
              <a:rPr lang="en-US" sz="2400"/>
              <a:t>List as many words related to this vacation site as you can.</a:t>
            </a:r>
          </a:p>
          <a:p>
            <a:pPr marL="274320" indent="-274320">
              <a:spcBef>
                <a:spcPts val="0"/>
              </a:spcBef>
              <a:buFont typeface="+mj-lt"/>
              <a:buAutoNum type="arabicPeriod"/>
            </a:pPr>
            <a:r>
              <a:rPr lang="en-US" sz="2400"/>
              <a:t>List all the reasons you want to travel. </a:t>
            </a:r>
          </a:p>
          <a:p>
            <a:pPr marL="274320" indent="-274320">
              <a:spcBef>
                <a:spcPts val="0"/>
              </a:spcBef>
              <a:buFont typeface="+mj-lt"/>
              <a:buAutoNum type="arabicPeriod"/>
            </a:pPr>
            <a:r>
              <a:rPr lang="en-US" sz="2400"/>
              <a:t>Give your opinions about traveling to the beach. </a:t>
            </a:r>
          </a:p>
        </p:txBody>
      </p:sp>
    </p:spTree>
    <p:extLst>
      <p:ext uri="{BB962C8B-B14F-4D97-AF65-F5344CB8AC3E}">
        <p14:creationId xmlns:p14="http://schemas.microsoft.com/office/powerpoint/2010/main" val="10597855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192"/>
            <a:ext cx="8229600" cy="1066800"/>
          </a:xfrm>
        </p:spPr>
        <p:txBody>
          <a:bodyPr>
            <a:normAutofit/>
          </a:bodyPr>
          <a:lstStyle/>
          <a:p>
            <a:r>
              <a:rPr lang="en-US" dirty="0"/>
              <a:t>Proficiency-based Rubric</a:t>
            </a:r>
            <a:br>
              <a:rPr lang="en-US" dirty="0"/>
            </a:br>
            <a:r>
              <a:rPr lang="en-US" sz="2222" dirty="0"/>
              <a:t>Interpersonal Mode – Novice Learner</a:t>
            </a:r>
          </a:p>
        </p:txBody>
      </p:sp>
      <p:sp>
        <p:nvSpPr>
          <p:cNvPr id="5" name="Rectangle 4"/>
          <p:cNvSpPr/>
          <p:nvPr/>
        </p:nvSpPr>
        <p:spPr>
          <a:xfrm>
            <a:off x="2463800" y="6520677"/>
            <a:ext cx="6519333" cy="307777"/>
          </a:xfrm>
          <a:prstGeom prst="rect">
            <a:avLst/>
          </a:prstGeom>
        </p:spPr>
        <p:txBody>
          <a:bodyPr wrap="square">
            <a:spAutoFit/>
          </a:bodyPr>
          <a:lstStyle/>
          <a:p>
            <a:pPr algn="r"/>
            <a:r>
              <a:rPr lang="en-US" sz="1400" dirty="0"/>
              <a:t>Taken from: </a:t>
            </a:r>
            <a:r>
              <a:rPr lang="en-US" sz="1400" dirty="0">
                <a:sym typeface="Symbol"/>
              </a:rPr>
              <a:t></a:t>
            </a:r>
            <a:r>
              <a:rPr lang="en-US" sz="1400" dirty="0"/>
              <a:t>2013 Implementing Integrated Performance Assessment </a:t>
            </a:r>
          </a:p>
        </p:txBody>
      </p:sp>
      <p:graphicFrame>
        <p:nvGraphicFramePr>
          <p:cNvPr id="6" name="Table 5"/>
          <p:cNvGraphicFramePr>
            <a:graphicFrameLocks noGrp="1"/>
          </p:cNvGraphicFramePr>
          <p:nvPr/>
        </p:nvGraphicFramePr>
        <p:xfrm>
          <a:off x="219620" y="1651347"/>
          <a:ext cx="8763516" cy="4632960"/>
        </p:xfrm>
        <a:graphic>
          <a:graphicData uri="http://schemas.openxmlformats.org/drawingml/2006/table">
            <a:tbl>
              <a:tblPr firstRow="1" bandRow="1">
                <a:tableStyleId>{5C22544A-7EE6-4342-B048-85BDC9FD1C3A}</a:tableStyleId>
              </a:tblPr>
              <a:tblGrid>
                <a:gridCol w="1752703"/>
                <a:gridCol w="1866557"/>
                <a:gridCol w="1730405"/>
                <a:gridCol w="1730405"/>
                <a:gridCol w="1683446"/>
              </a:tblGrid>
              <a:tr h="457200">
                <a:tc rowSpan="2">
                  <a:txBody>
                    <a:bodyPr/>
                    <a:lstStyle/>
                    <a:p>
                      <a:pPr algn="ctr"/>
                      <a:r>
                        <a:rPr lang="en-US" b="0" dirty="0"/>
                        <a:t>Criteria</a:t>
                      </a:r>
                    </a:p>
                  </a:txBody>
                  <a:tcPr anchor="ctr"/>
                </a:tc>
                <a:tc rowSpan="2">
                  <a:txBody>
                    <a:bodyPr/>
                    <a:lstStyle/>
                    <a:p>
                      <a:pPr algn="ctr"/>
                      <a:r>
                        <a:rPr lang="en-US" b="0" dirty="0"/>
                        <a:t>Exceeds</a:t>
                      </a:r>
                    </a:p>
                    <a:p>
                      <a:pPr algn="ctr"/>
                      <a:r>
                        <a:rPr lang="en-US" b="0" dirty="0"/>
                        <a:t>Expectations</a:t>
                      </a:r>
                    </a:p>
                  </a:txBody>
                  <a:tcPr anchor="ctr"/>
                </a:tc>
                <a:tc gridSpan="2">
                  <a:txBody>
                    <a:bodyPr/>
                    <a:lstStyle/>
                    <a:p>
                      <a:pPr algn="ctr"/>
                      <a:r>
                        <a:rPr lang="en-US" b="0" dirty="0"/>
                        <a:t>Meets Expectations</a:t>
                      </a:r>
                    </a:p>
                  </a:txBody>
                  <a:tcPr anchor="ctr"/>
                </a:tc>
                <a:tc hMerge="1">
                  <a:txBody>
                    <a:bodyPr/>
                    <a:lstStyle/>
                    <a:p>
                      <a:pPr algn="ctr"/>
                      <a:endParaRPr lang="en-US"/>
                    </a:p>
                  </a:txBody>
                  <a:tcPr anchor="ctr"/>
                </a:tc>
                <a:tc rowSpan="2">
                  <a:txBody>
                    <a:bodyPr/>
                    <a:lstStyle/>
                    <a:p>
                      <a:pPr algn="ctr"/>
                      <a:r>
                        <a:rPr lang="en-US" b="0" dirty="0"/>
                        <a:t>Does Not Meet Expectations</a:t>
                      </a:r>
                    </a:p>
                  </a:txBody>
                  <a:tcPr anchor="ctr"/>
                </a:tc>
              </a:tr>
              <a:tr h="457200">
                <a:tc vMerge="1">
                  <a:txBody>
                    <a:bodyPr/>
                    <a:lstStyle/>
                    <a:p>
                      <a:endParaRPr lang="en-US"/>
                    </a:p>
                  </a:txBody>
                  <a:tcPr/>
                </a:tc>
                <a:tc vMerge="1">
                  <a:txBody>
                    <a:bodyPr/>
                    <a:lstStyle/>
                    <a:p>
                      <a:endParaRPr lang="en-US"/>
                    </a:p>
                  </a:txBody>
                  <a:tcPr/>
                </a:tc>
                <a:tc>
                  <a:txBody>
                    <a:bodyPr/>
                    <a:lstStyle/>
                    <a:p>
                      <a:pPr algn="ctr"/>
                      <a:r>
                        <a:rPr lang="en-US" b="0" dirty="0">
                          <a:solidFill>
                            <a:schemeClr val="bg1"/>
                          </a:solidFill>
                        </a:rPr>
                        <a:t>Strong</a:t>
                      </a:r>
                    </a:p>
                  </a:txBody>
                  <a:tcPr anchor="ctr">
                    <a:solidFill>
                      <a:schemeClr val="accent1"/>
                    </a:solidFill>
                  </a:tcPr>
                </a:tc>
                <a:tc>
                  <a:txBody>
                    <a:bodyPr/>
                    <a:lstStyle/>
                    <a:p>
                      <a:pPr algn="ctr"/>
                      <a:r>
                        <a:rPr lang="en-US" b="0" dirty="0">
                          <a:solidFill>
                            <a:schemeClr val="bg1"/>
                          </a:solidFill>
                        </a:rPr>
                        <a:t>Minimal</a:t>
                      </a:r>
                    </a:p>
                  </a:txBody>
                  <a:tcPr anchor="ctr">
                    <a:solidFill>
                      <a:schemeClr val="accent1"/>
                    </a:solidFill>
                  </a:tcPr>
                </a:tc>
                <a:tc vMerge="1">
                  <a:txBody>
                    <a:bodyPr/>
                    <a:lstStyle/>
                    <a:p>
                      <a:endParaRPr lang="en-US"/>
                    </a:p>
                  </a:txBody>
                  <a:tcPr/>
                </a:tc>
              </a:tr>
              <a:tr h="370840">
                <a:tc>
                  <a:txBody>
                    <a:bodyPr/>
                    <a:lstStyle/>
                    <a:p>
                      <a:r>
                        <a:rPr lang="en-US" sz="1400" b="1" dirty="0"/>
                        <a:t>Language Function</a:t>
                      </a:r>
                    </a:p>
                    <a:p>
                      <a:endParaRPr lang="en-US" sz="1400" b="1" dirty="0"/>
                    </a:p>
                    <a:p>
                      <a:r>
                        <a:rPr lang="en-US" sz="1400" i="1" dirty="0"/>
                        <a:t>Language</a:t>
                      </a:r>
                      <a:r>
                        <a:rPr lang="en-US" sz="1400" i="1" baseline="0" dirty="0"/>
                        <a:t> tasks the speaker is able to handle in a consistent, comfortable, sustained, and spontaneous manner. </a:t>
                      </a:r>
                      <a:endParaRPr lang="en-US" sz="1400" i="1" dirty="0"/>
                    </a:p>
                  </a:txBody>
                  <a:tcPr anchor="ctr"/>
                </a:tc>
                <a:tc>
                  <a:txBody>
                    <a:bodyPr/>
                    <a:lstStyle/>
                    <a:p>
                      <a:pPr algn="l"/>
                      <a:r>
                        <a:rPr lang="en-US" sz="1400" dirty="0"/>
                        <a:t>Creates with language by combining and recombining known</a:t>
                      </a:r>
                      <a:r>
                        <a:rPr lang="en-US" sz="1400" baseline="0" dirty="0"/>
                        <a:t> elements; is able to express personal meaning in a basic way. Handles successfully a number of uncomplicated communicative tasks in straightforward social situations, primarily in concrete exchanges and topics necessary for survival in target-language cultures. </a:t>
                      </a:r>
                      <a:endParaRPr lang="en-US" sz="1400" dirty="0"/>
                    </a:p>
                  </a:txBody>
                  <a:tcPr/>
                </a:tc>
                <a:tc>
                  <a:txBody>
                    <a:bodyPr/>
                    <a:lstStyle/>
                    <a:p>
                      <a:pPr algn="l"/>
                      <a:r>
                        <a:rPr lang="en-US" sz="1400" dirty="0"/>
                        <a:t>Uses mostly memorized language with some attempts</a:t>
                      </a:r>
                      <a:r>
                        <a:rPr lang="en-US" sz="1400" baseline="0" dirty="0"/>
                        <a:t> to create. Handles a limited number of uncomplicated tasks involving topics related to basic personal information and some activities, preferences, and immediate needs. </a:t>
                      </a:r>
                      <a:endParaRPr lang="en-US" sz="1400" dirty="0"/>
                    </a:p>
                  </a:txBody>
                  <a:tcPr anchor="ctr"/>
                </a:tc>
                <a:tc>
                  <a:txBody>
                    <a:bodyPr/>
                    <a:lstStyle/>
                    <a:p>
                      <a:pPr algn="l"/>
                      <a:r>
                        <a:rPr lang="en-US" sz="1400" dirty="0"/>
                        <a:t>Uses memorized language only, familiar language. </a:t>
                      </a:r>
                    </a:p>
                  </a:txBody>
                  <a:tcPr anchor="ctr"/>
                </a:tc>
                <a:tc>
                  <a:txBody>
                    <a:bodyPr/>
                    <a:lstStyle/>
                    <a:p>
                      <a:pPr algn="l"/>
                      <a:r>
                        <a:rPr lang="en-US" sz="1400" dirty="0"/>
                        <a:t>Has no real functional</a:t>
                      </a:r>
                      <a:r>
                        <a:rPr lang="en-US" sz="1400" baseline="0" dirty="0"/>
                        <a:t> ability. </a:t>
                      </a:r>
                      <a:endParaRPr lang="en-US" sz="1400" dirty="0"/>
                    </a:p>
                  </a:txBody>
                  <a:tcPr anchor="ctr"/>
                </a:tc>
              </a:tr>
            </a:tbl>
          </a:graphicData>
        </a:graphic>
      </p:graphicFrame>
      <p:sp>
        <p:nvSpPr>
          <p:cNvPr id="8" name="Footer Placeholder 7"/>
          <p:cNvSpPr>
            <a:spLocks noGrp="1"/>
          </p:cNvSpPr>
          <p:nvPr>
            <p:ph type="ftr" sz="quarter" idx="11"/>
          </p:nvPr>
        </p:nvSpPr>
        <p:spPr/>
        <p:txBody>
          <a:bodyPr/>
          <a:lstStyle/>
          <a:p>
            <a:r>
              <a:rPr lang="en-US" dirty="0"/>
              <a:t>Laura Terrill</a:t>
            </a:r>
          </a:p>
        </p:txBody>
      </p:sp>
      <p:sp>
        <p:nvSpPr>
          <p:cNvPr id="3" name="Slide Number Placeholder 2"/>
          <p:cNvSpPr>
            <a:spLocks noGrp="1"/>
          </p:cNvSpPr>
          <p:nvPr>
            <p:ph type="sldNum" sz="quarter" idx="12"/>
          </p:nvPr>
        </p:nvSpPr>
        <p:spPr/>
        <p:txBody>
          <a:bodyPr/>
          <a:lstStyle/>
          <a:p>
            <a:fld id="{74C2F60E-34D8-DD42-93FD-7BD7AE432328}" type="slidenum">
              <a:rPr lang="en-US"/>
              <a:pPr/>
              <a:t>8</a:t>
            </a:fld>
            <a:endParaRPr lang="en-US" dirty="0"/>
          </a:p>
        </p:txBody>
      </p:sp>
    </p:spTree>
    <p:extLst>
      <p:ext uri="{BB962C8B-B14F-4D97-AF65-F5344CB8AC3E}">
        <p14:creationId xmlns:p14="http://schemas.microsoft.com/office/powerpoint/2010/main" val="150970122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Laura Terrill</a:t>
            </a:r>
          </a:p>
        </p:txBody>
      </p:sp>
      <p:pic>
        <p:nvPicPr>
          <p:cNvPr id="5" name="Content Placeholder 5" descr="Unknown.jpeg"/>
          <p:cNvPicPr>
            <a:picLocks noChangeAspect="1"/>
          </p:cNvPicPr>
          <p:nvPr/>
        </p:nvPicPr>
        <p:blipFill>
          <a:blip r:embed="rId2"/>
          <a:srcRect l="-780" r="-780"/>
          <a:stretch>
            <a:fillRect/>
          </a:stretch>
        </p:blipFill>
        <p:spPr>
          <a:xfrm>
            <a:off x="734325" y="760214"/>
            <a:ext cx="7675350" cy="4351338"/>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80</a:t>
            </a:fld>
            <a:endParaRPr lang="en-US"/>
          </a:p>
        </p:txBody>
      </p:sp>
    </p:spTree>
    <p:extLst>
      <p:ext uri="{BB962C8B-B14F-4D97-AF65-F5344CB8AC3E}">
        <p14:creationId xmlns:p14="http://schemas.microsoft.com/office/powerpoint/2010/main" val="14884470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pPr algn="ctr"/>
            <a:r>
              <a:rPr lang="en-US" dirty="0">
                <a:solidFill>
                  <a:schemeClr val="tx1"/>
                </a:solidFill>
              </a:rPr>
              <a:t>From Skills to Modes</a:t>
            </a:r>
          </a:p>
        </p:txBody>
      </p:sp>
      <p:pic>
        <p:nvPicPr>
          <p:cNvPr id="11" name="Content Placeholder 10"/>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11400" y="1515912"/>
            <a:ext cx="4648200" cy="4648200"/>
          </a:xfrm>
        </p:spPr>
      </p:pic>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normAutofit/>
          </a:bodyPr>
          <a:lstStyle/>
          <a:p>
            <a:fld id="{D57F1E4F-1CFF-5643-939E-02111984F565}" type="slidenum">
              <a:rPr lang="en-US" smtClean="0"/>
              <a:t>9</a:t>
            </a:fld>
            <a:endParaRPr lang="en-US" dirty="0"/>
          </a:p>
        </p:txBody>
      </p:sp>
    </p:spTree>
    <p:extLst>
      <p:ext uri="{BB962C8B-B14F-4D97-AF65-F5344CB8AC3E}">
        <p14:creationId xmlns:p14="http://schemas.microsoft.com/office/powerpoint/2010/main" val="1158629955"/>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19475</TotalTime>
  <Words>5495</Words>
  <Application>Microsoft Macintosh PowerPoint</Application>
  <PresentationFormat>On-screen Show (4:3)</PresentationFormat>
  <Paragraphs>826</Paragraphs>
  <Slides>80</Slides>
  <Notes>25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80</vt:i4>
      </vt:variant>
    </vt:vector>
  </HeadingPairs>
  <TitlesOfParts>
    <vt:vector size="90" baseType="lpstr">
      <vt:lpstr>Calibri</vt:lpstr>
      <vt:lpstr>Cambria</vt:lpstr>
      <vt:lpstr>Corbel</vt:lpstr>
      <vt:lpstr>Courier New</vt:lpstr>
      <vt:lpstr>ＭＳ Ｐゴシック</vt:lpstr>
      <vt:lpstr>Symbol</vt:lpstr>
      <vt:lpstr>Times New Roman</vt:lpstr>
      <vt:lpstr>Wingdings</vt:lpstr>
      <vt:lpstr>Arial</vt:lpstr>
      <vt:lpstr>Depth</vt:lpstr>
      <vt:lpstr> Using the IPA as an Instructional Focus </vt:lpstr>
      <vt:lpstr>PowerPoint Presentation</vt:lpstr>
      <vt:lpstr>PowerPoint Presentation</vt:lpstr>
      <vt:lpstr>Performance and Proficiency</vt:lpstr>
      <vt:lpstr>What does it mean to be proficient?</vt:lpstr>
      <vt:lpstr>ACTFL – Proficiency</vt:lpstr>
      <vt:lpstr>Proficiency</vt:lpstr>
      <vt:lpstr>Proficiency-based Rubric Interpersonal Mode – Novice Learner</vt:lpstr>
      <vt:lpstr>From Skills to Modes</vt:lpstr>
      <vt:lpstr>Performance</vt:lpstr>
      <vt:lpstr>NCSSFL-ACTFL Global Can-Do Benchmarks </vt:lpstr>
      <vt:lpstr>Performance Rubric – Interpersonal Task</vt:lpstr>
      <vt:lpstr>PERFORMANCE towards PROFICIENCY</vt:lpstr>
      <vt:lpstr>Quantity and Organization  of Language Expands</vt:lpstr>
      <vt:lpstr>PowerPoint Presentation</vt:lpstr>
      <vt:lpstr>PowerPoint Presentation</vt:lpstr>
      <vt:lpstr>PowerPoint Presentation</vt:lpstr>
      <vt:lpstr>PowerPoint Presentation</vt:lpstr>
      <vt:lpstr>Curriculum as Mirror and Window</vt:lpstr>
      <vt:lpstr>Theme + Topic +  Essential Question</vt:lpstr>
      <vt:lpstr>What makes a question essential?</vt:lpstr>
      <vt:lpstr>PowerPoint Presentation</vt:lpstr>
      <vt:lpstr>Contemporary Life: Vacation Time Why travel? What is the ideal vacation?</vt:lpstr>
      <vt:lpstr>NCSSFL-ACTFL Global Can-Do Benchmarks </vt:lpstr>
      <vt:lpstr>Backward Design</vt:lpstr>
      <vt:lpstr>Contemporary Life:Vacation Time Why travel? What is the ideal vacation?</vt:lpstr>
      <vt:lpstr>Using art, literature, film in thematic units</vt:lpstr>
      <vt:lpstr>Science and Technology: Our Curious Selves Why does man explore?</vt:lpstr>
      <vt:lpstr>Science and Technology:  Our Curious Selves Why does man explore?</vt:lpstr>
      <vt:lpstr>PowerPoint Presentation</vt:lpstr>
      <vt:lpstr>ACTFL Integrated Performance Assessment</vt:lpstr>
      <vt:lpstr>Performance Based Assessment</vt:lpstr>
      <vt:lpstr>PowerPoint Presentation</vt:lpstr>
      <vt:lpstr>Interpretive Mode</vt:lpstr>
      <vt:lpstr>ACTFL IPA INTERPRETIVE TASK  COMPREHENSION GUIDE</vt:lpstr>
      <vt:lpstr>PowerPoint Presentation</vt:lpstr>
      <vt:lpstr>IPA Interpretive Comprehension Literal Comprehension</vt:lpstr>
      <vt:lpstr>IPA Interpretive Comprehension Figurative Comprehension</vt:lpstr>
      <vt:lpstr>VIAJE A CHILE</vt:lpstr>
      <vt:lpstr>Travel to Chile</vt:lpstr>
      <vt:lpstr>Key Word Recognition</vt:lpstr>
      <vt:lpstr>Main Idea</vt:lpstr>
      <vt:lpstr>Supporting Details</vt:lpstr>
      <vt:lpstr>Guessing Meaning from Context</vt:lpstr>
      <vt:lpstr>Inferences</vt:lpstr>
      <vt:lpstr>Judith</vt:lpstr>
      <vt:lpstr> Interpersonal Mode</vt:lpstr>
      <vt:lpstr>Vacation Time — Why travel?</vt:lpstr>
      <vt:lpstr>Interpersonal Rubric</vt:lpstr>
      <vt:lpstr>Interpersonal Assessment Guidelines</vt:lpstr>
      <vt:lpstr>Testing Day</vt:lpstr>
      <vt:lpstr>PowerPoint Presentation</vt:lpstr>
      <vt:lpstr>Vacation Time — Why vacation?</vt:lpstr>
      <vt:lpstr>Presentational Rubric</vt:lpstr>
      <vt:lpstr>Presentational Rubric, part 2</vt:lpstr>
      <vt:lpstr>Presentational Project</vt:lpstr>
      <vt:lpstr>Presentational Writing  (Script and Visual Product)</vt:lpstr>
      <vt:lpstr>Presentational Speaking</vt:lpstr>
      <vt:lpstr>ACTFL Integrated Performance Assessment</vt:lpstr>
      <vt:lpstr>PowerPoint Presentation</vt:lpstr>
      <vt:lpstr>Possible Gradebook Categories</vt:lpstr>
      <vt:lpstr>PowerPoint Presentation</vt:lpstr>
      <vt:lpstr>Consider the following activities…</vt:lpstr>
      <vt:lpstr>PowerPoint Presentation</vt:lpstr>
      <vt:lpstr>PowerPoint Presentation</vt:lpstr>
      <vt:lpstr>Personalization</vt:lpstr>
      <vt:lpstr>Qu’est-ce que tu as fait pour célébrer la fête de Saint Valentin?</vt:lpstr>
      <vt:lpstr>Guess the answer.</vt:lpstr>
      <vt:lpstr>Write to incorporate structures.</vt:lpstr>
      <vt:lpstr>Great Art of France: Virtual Visits</vt:lpstr>
      <vt:lpstr>Yesterday – Today - Tomorrow</vt:lpstr>
      <vt:lpstr>What about discrete point skills?</vt:lpstr>
      <vt:lpstr>PowerPoint Presentation</vt:lpstr>
      <vt:lpstr>Grammar in context</vt:lpstr>
      <vt:lpstr>Grammar in context</vt:lpstr>
      <vt:lpstr>PowerPoint Presentation</vt:lpstr>
      <vt:lpstr>Learning Target – Name places that are found in and near cities</vt:lpstr>
      <vt:lpstr>Functional Vocabulary List</vt:lpstr>
      <vt:lpstr>Vocabulary “Quizzes”</vt:lpstr>
      <vt:lpstr>PowerPoint Presentation</vt:lpstr>
    </vt:vector>
  </TitlesOfParts>
  <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Maintaining Target Language and Developing Interpersonal Communication  </dc:title>
  <dc:creator>Microsoft Office User</dc:creator>
  <cp:lastModifiedBy>Laura</cp:lastModifiedBy>
  <cp:revision>549</cp:revision>
  <cp:lastPrinted>2017-10-14T04:45:11Z</cp:lastPrinted>
  <dcterms:created xsi:type="dcterms:W3CDTF">2016-01-24T15:16:01Z</dcterms:created>
  <dcterms:modified xsi:type="dcterms:W3CDTF">2017-10-15T03:08:44Z</dcterms:modified>
</cp:coreProperties>
</file>